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7" r:id="rId3"/>
    <p:sldId id="259" r:id="rId4"/>
    <p:sldId id="261" r:id="rId5"/>
    <p:sldId id="26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290" r:id="rId16"/>
    <p:sldId id="256" r:id="rId17"/>
  </p:sldIdLst>
  <p:sldSz cx="9144000" cy="6858000" type="screen4x3"/>
  <p:notesSz cx="6735763" cy="98694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1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7C69A-7B89-4079-AF32-C265449F4C89}" type="datetimeFigureOut">
              <a:rPr lang="ru-RU"/>
              <a:pPr>
                <a:defRPr/>
              </a:pPr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DD9A-EDC4-40A1-92FB-76C750864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E3030-1D52-4083-A79D-AC63FEE9912E}" type="datetimeFigureOut">
              <a:rPr lang="ru-RU"/>
              <a:pPr>
                <a:defRPr/>
              </a:pPr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92437-62EF-43D6-AA9E-C812B9411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7F97-CFED-4D0B-A138-EA1F04779457}" type="datetimeFigureOut">
              <a:rPr lang="ru-RU"/>
              <a:pPr>
                <a:defRPr/>
              </a:pPr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08C55-71F8-4741-AD35-20CDA88F2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AB384-7BC1-4D50-B369-CA878DB77C21}" type="datetimeFigureOut">
              <a:rPr lang="ru-RU"/>
              <a:pPr>
                <a:defRPr/>
              </a:pPr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6861B-850D-463D-BEBA-0ECC2E5203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3F517-57B6-4458-AB06-18C974B1C1BF}" type="datetimeFigureOut">
              <a:rPr lang="ru-RU"/>
              <a:pPr>
                <a:defRPr/>
              </a:pPr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E8B30-CAD8-4EE2-81A4-D22088AFC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A7F0F-537E-4362-B298-821F8755784C}" type="datetimeFigureOut">
              <a:rPr lang="ru-RU"/>
              <a:pPr>
                <a:defRPr/>
              </a:pPr>
              <a:t>14.04.2020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B3F7C-1E73-4610-AD6C-7737232453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61B61-B87F-4444-B3C9-7B34C6F83EE6}" type="datetimeFigureOut">
              <a:rPr lang="ru-RU"/>
              <a:pPr>
                <a:defRPr/>
              </a:pPr>
              <a:t>14.04.2020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69A72-FF44-461E-9BB1-7FB1C0425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C50C0-EA4E-4806-890F-E1C08A27026C}" type="datetimeFigureOut">
              <a:rPr lang="ru-RU"/>
              <a:pPr>
                <a:defRPr/>
              </a:pPr>
              <a:t>14.04.2020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9F88B-C9C3-4C26-81B9-034BD0749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2048A-2D2D-4ADC-9B52-745B3469A88B}" type="datetimeFigureOut">
              <a:rPr lang="ru-RU"/>
              <a:pPr>
                <a:defRPr/>
              </a:pPr>
              <a:t>14.04.2020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BCD16-1A45-4FEC-AA5F-6020A3FF2A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95CA2-3A66-42B7-AE30-45D9AC44668B}" type="datetimeFigureOut">
              <a:rPr lang="ru-RU"/>
              <a:pPr>
                <a:defRPr/>
              </a:pPr>
              <a:t>14.04.2020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093-754A-42AE-9727-98C955144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D2F3-68F4-4A5F-A808-EA671A3EF971}" type="datetimeFigureOut">
              <a:rPr lang="ru-RU"/>
              <a:pPr>
                <a:defRPr/>
              </a:pPr>
              <a:t>14.04.2020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4FE28-2BC6-447B-9315-A9A54821B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7B39CB-C26A-41E5-9F09-C1EB6EF2239F}" type="datetimeFigureOut">
              <a:rPr lang="ru-RU"/>
              <a:pPr>
                <a:defRPr/>
              </a:pPr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EFC438-89D5-4339-807D-5C87B9494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pull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020.radikal.ru/i710/1302/97/5836754b33a3.png" TargetMode="External"/><Relationship Id="rId2" Type="http://schemas.openxmlformats.org/officeDocument/2006/relationships/hyperlink" Target="http://cap.ru/UserFiles/orgs/GrvId_67/pobeda2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mg-fotki.yandex.ru/get/9745/97761520.1fa/0_84980_437031ed_L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028904"/>
            <a:ext cx="6660232" cy="923330"/>
          </a:xfrm>
          <a:prstGeom prst="rect">
            <a:avLst/>
          </a:prstGeom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endParaRPr lang="ru-RU" sz="54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987675" y="6126163"/>
            <a:ext cx="30305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353616"/>
                </a:solidFill>
                <a:latin typeface="Calibri" pitchFamily="34" charset="0"/>
              </a:rPr>
              <a:t> </a:t>
            </a:r>
            <a:endParaRPr lang="ru-RU" sz="1200">
              <a:solidFill>
                <a:srgbClr val="353616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0477" y="5306164"/>
            <a:ext cx="2533927" cy="646330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endParaRPr lang="ru-RU" sz="1200" dirty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3319" name="TextBox 12"/>
          <p:cNvSpPr txBox="1">
            <a:spLocks noChangeArrowheads="1"/>
          </p:cNvSpPr>
          <p:nvPr/>
        </p:nvSpPr>
        <p:spPr bwMode="auto">
          <a:xfrm>
            <a:off x="2624138" y="1785938"/>
            <a:ext cx="65198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«Люди героического прошлого»</a:t>
            </a:r>
          </a:p>
        </p:txBody>
      </p:sp>
      <p:sp>
        <p:nvSpPr>
          <p:cNvPr id="13320" name="TextBox 13"/>
          <p:cNvSpPr txBox="1">
            <a:spLocks noChangeArrowheads="1"/>
          </p:cNvSpPr>
          <p:nvPr/>
        </p:nvSpPr>
        <p:spPr bwMode="auto">
          <a:xfrm>
            <a:off x="357188" y="2636838"/>
            <a:ext cx="878681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«Эхо войны и память сердца»</a:t>
            </a:r>
          </a:p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(Герои-Великой отечественной войны 1941-1945гг.)</a:t>
            </a:r>
          </a:p>
        </p:txBody>
      </p:sp>
      <p:sp>
        <p:nvSpPr>
          <p:cNvPr id="13321" name="TextBox 14"/>
          <p:cNvSpPr txBox="1">
            <a:spLocks noChangeArrowheads="1"/>
          </p:cNvSpPr>
          <p:nvPr/>
        </p:nvSpPr>
        <p:spPr bwMode="auto">
          <a:xfrm>
            <a:off x="4714875" y="5072063"/>
            <a:ext cx="40005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Выполнила: Лаптева Елена, ученица 10 класса МОБУ «Бекишевская сош»</a:t>
            </a:r>
          </a:p>
          <a:p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 txBox="1">
            <a:spLocks noChangeArrowheads="1"/>
          </p:cNvSpPr>
          <p:nvPr/>
        </p:nvSpPr>
        <p:spPr bwMode="auto">
          <a:xfrm>
            <a:off x="4857750" y="1571625"/>
            <a:ext cx="353853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</a:pPr>
            <a:r>
              <a:rPr lang="ru-RU" sz="2000" b="1">
                <a:latin typeface="Calibri" pitchFamily="34" charset="0"/>
              </a:rPr>
              <a:t>  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О подвиге этого 22-х летнего паренька- сибиряка говорят слова из  баллады Омского поэта Леонида Мартынова.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ru-RU" sz="2800">
                <a:latin typeface="Calibri" pitchFamily="34" charset="0"/>
              </a:rPr>
              <a:t>  </a:t>
            </a:r>
          </a:p>
        </p:txBody>
      </p:sp>
      <p:pic>
        <p:nvPicPr>
          <p:cNvPr id="22530" name="Picture 2" descr="https://upload.wikimedia.org/wikipedia/commons/thumb/b/b8/%D0%9B%D0%B5%D0%BE%D0%BD%D0%B8%D0%B4_%D0%9D%D0%B8%D0%BA%D0%BE%D0%BB%D0%B0%D0%B5%D0%B2%D0%B8%D1%87_%D0%9C%D0%B0%D1%80%D1%82%D1%8B%D0%BD%D0%BE%D0%B2._1957_%D0%B3._%D0%A4%D0%BE%D1%82%D0%BE_%D0%92.%D0%A3%D1%82%D0%BA%D0%BE%D0%B2%D0%B0.jpg/220px-%D0%9B%D0%B5%D0%BE%D0%BD%D0%B8%D0%B4_%D0%9D%D0%B8%D0%BA%D0%BE%D0%BB%D0%B0%D0%B5%D0%B2%D0%B8%D1%87_%D0%9C%D0%B0%D1%80%D1%82%D1%8B%D0%BD%D0%BE%D0%B2._1957_%D0%B3._%D0%A4%D0%BE%D1%82%D0%BE_%D0%92.%D0%A3%D1%82%D0%BA%D0%BE%D0%B2%D0%B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071563"/>
            <a:ext cx="3071813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85750" y="542925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Л. Мартынов в своём кабинете. Москва, 1957 г. Фото В. Уткова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357188" y="917575"/>
            <a:ext cx="4214812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…Кто разгромил и уничтожил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Гнездо врага - фашистский дзот?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Не ты ли, землероб сибирский?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Ты, тюкалинский комбайнер,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Внезапно с мощью богатырской 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Ударил по врагам в упор!...</a:t>
            </a:r>
          </a:p>
          <a:p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…Твоя рука рвала их, Ваня!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Шел богатырь врага крушить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И в бой вело одно желанье: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Врага пригнуть и задушить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И вот, когда в руину дзота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Ударили прожектора,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И подоспевшая пехота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Кричала Гридневу «Ура!»,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Ты разрушитель укрепления,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Не одинок стоял Иван,-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Стояли рядом поколенья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Бойцов, охотников, крестьян!   </a:t>
            </a:r>
          </a:p>
        </p:txBody>
      </p:sp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4857750" y="1000125"/>
            <a:ext cx="371475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…Поздней,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Героя карауля,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Подкралась смерть издалека,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Оборвала шальная пуля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Жизнь боевого смельчака.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Он пал среди сугробов снега 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И умер от смертельных ран.</a:t>
            </a:r>
          </a:p>
          <a:p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..Весь белый свет пускай узнает,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Откуда в бой летят орлы,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Пусть люди чаще вспоминают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Далекий город Тюкалинск!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Там за горами, за долами,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Среди озер, где зелен лес,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За городочком  Тюкалами 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Не умер Гриднев, а воскрес!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343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4786313" y="1857375"/>
            <a:ext cx="41433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Эту небольшую  книжечку  с  балладой о Иване Гридневе пионеры Бекишевской школы в 1975 году подарили матери Ивана Гриднева Елене Константинове  в год 30-летия Победы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000125"/>
            <a:ext cx="35814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Прямоугольник 2"/>
          <p:cNvSpPr>
            <a:spLocks noChangeArrowheads="1"/>
          </p:cNvSpPr>
          <p:nvPr/>
        </p:nvSpPr>
        <p:spPr bwMode="auto">
          <a:xfrm>
            <a:off x="4286250" y="1500188"/>
            <a:ext cx="45720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В газете «Знамя Ильича» от 23 февраля 1958 года. Была опубликована статья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     «Откуда летят орлы» о том, что в феврале 1942 года во фронтовой газете « Красная звезда» появился рассказ о бессмертном подвиге  разведчиков сержантов Василия Ульяновича Слать и Ивана Дмитриевича Гриднева.  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"/>
          <p:cNvSpPr>
            <a:spLocks noChangeArrowheads="1"/>
          </p:cNvSpPr>
          <p:nvPr/>
        </p:nvSpPr>
        <p:spPr bwMode="auto">
          <a:xfrm>
            <a:off x="1714500" y="214313"/>
            <a:ext cx="70008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Пройдут века, тысячелетия, но память народная из поколения в поколение будет передавать свидетельства о подвигах советских воинов, мужественно защищавших Родину от коварного, сильного врага.</a:t>
            </a:r>
          </a:p>
        </p:txBody>
      </p:sp>
      <p:sp>
        <p:nvSpPr>
          <p:cNvPr id="26626" name="AutoShape 2" descr="ÐÐ°ÑÑÐ¸Ð½ÐºÐ¸ Ð¿Ð¾ Ð·Ð°Ð¿ÑÐ¾ÑÑ Ð´ÐµÐ½Ñ Ð¿Ð¾Ð±ÐµÐ´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6627" name="Picture 4" descr="ÐÐ°ÑÑÐ¸Ð½ÐºÐ¸ Ð¿Ð¾ Ð·Ð°Ð¿ÑÐ¾ÑÑ Ð´ÐµÐ½Ñ Ð¿Ð¾Ð±ÐµÐ´Ñ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2357438"/>
            <a:ext cx="7000875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3" y="2967335"/>
            <a:ext cx="7786743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3"/>
          <p:cNvSpPr>
            <a:spLocks noChangeArrowheads="1"/>
          </p:cNvSpPr>
          <p:nvPr/>
        </p:nvSpPr>
        <p:spPr bwMode="auto">
          <a:xfrm>
            <a:off x="755650" y="1143000"/>
            <a:ext cx="82804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1.Орден с лентой</a:t>
            </a:r>
          </a:p>
          <a:p>
            <a:r>
              <a:rPr lang="en-US">
                <a:latin typeface="Calibri" pitchFamily="34" charset="0"/>
                <a:hlinkClick r:id="rId2"/>
              </a:rPr>
              <a:t>http://cap.ru/UserFiles/orgs/GrvId_67/pobeda2.jpg</a:t>
            </a:r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2.Георгиевская лента</a:t>
            </a:r>
          </a:p>
          <a:p>
            <a:r>
              <a:rPr lang="en-US">
                <a:latin typeface="Calibri" pitchFamily="34" charset="0"/>
                <a:hlinkClick r:id="rId3"/>
              </a:rPr>
              <a:t>http://s020.radikal.ru/i710/1302/97/5836754b33a3.png</a:t>
            </a:r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3.Фон</a:t>
            </a:r>
          </a:p>
          <a:p>
            <a:r>
              <a:rPr lang="en-US">
                <a:latin typeface="Calibri" pitchFamily="34" charset="0"/>
                <a:hlinkClick r:id="rId4"/>
              </a:rPr>
              <a:t>http://img-fotki.yandex.ru/get/9745/97761520.1fa/0_84980_437031ed_L.jpg</a:t>
            </a:r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4.Шаблон Шевченко Татьяна Александровна  зав. библиотекой СКШИ № 4 (сайт Сообщество взаимопомощи учителей)</a:t>
            </a:r>
          </a:p>
          <a:p>
            <a:r>
              <a:rPr lang="ru-RU">
                <a:latin typeface="Calibri" pitchFamily="34" charset="0"/>
              </a:rPr>
              <a:t>5.https://yandex.ru/images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7864" y="5517232"/>
            <a:ext cx="2533927" cy="461665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endParaRPr lang="ru-RU" sz="12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3143250" y="357188"/>
            <a:ext cx="328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mbria Math" pitchFamily="18" charset="0"/>
              </a:rPr>
              <a:t>Источники иллюстраций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5715000" y="428625"/>
            <a:ext cx="30003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нас</a:t>
            </a:r>
          </a:p>
          <a:p>
            <a:pPr algn="ctr"/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человечество </a:t>
            </a:r>
            <a:endParaRPr lang="ru-RU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никогда не забудет. </a:t>
            </a:r>
            <a:endParaRPr lang="ru-RU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Нам,</a:t>
            </a:r>
          </a:p>
          <a:p>
            <a:pPr algn="ctr" eaLnBrk="0" hangingPunct="0"/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людям этой эпохи, </a:t>
            </a:r>
            <a:endParaRPr lang="ru-RU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воздвигнут  такой памятник, </a:t>
            </a:r>
            <a:endParaRPr lang="ru-RU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который не сотрут</a:t>
            </a:r>
            <a:endParaRPr lang="ru-RU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века и тысячелетия.  </a:t>
            </a:r>
            <a:endParaRPr lang="ru-RU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Русь </a:t>
            </a:r>
          </a:p>
          <a:p>
            <a:pPr algn="ctr" eaLnBrk="0" hangingPunct="0"/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будет нас помнить.</a:t>
            </a:r>
            <a:endParaRPr lang="ru-RU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33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14438"/>
            <a:ext cx="5429250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928688" y="5429250"/>
            <a:ext cx="4572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фронтового письма М.З. Зубанова, призванного из  совхоза «Коммунист».  Погиб 25 апреля 1945г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ÐÐ°ÑÑÐ¸Ð½ÐºÐ¸ Ð¿Ð¾ Ð·Ð°Ð¿ÑÐ¾ÑÑ ÑÐ¾Ð´Ð¸Ð½Ð° Ð¼Ð°ÑÑ Ð·Ð¾Ð²ÐµÑ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428750"/>
            <a:ext cx="3322637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857625" y="857250"/>
            <a:ext cx="5000625" cy="5140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algn="just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b="1" dirty="0">
                <a:latin typeface="+mn-lt"/>
                <a:cs typeface="+mn-cs"/>
              </a:rPr>
              <a:t>     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Война стояла на пороге. Черная весть о фашистском нашествии пришла и в наше село Бекишево. Взбудоражило всех жителей от мала до велика. В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Тюкалинский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район потянулись повозки с жителями из деревень. Собирались в красную казарму – этот  территория      СПТУ,  потом  состоялись митинги. На другой день началась мобилизация призывных возрастов.</a:t>
            </a:r>
          </a:p>
          <a:p>
            <a:pPr marL="274320" indent="-27432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5"/>
          <p:cNvSpPr>
            <a:spLocks noChangeArrowheads="1"/>
          </p:cNvSpPr>
          <p:nvPr/>
        </p:nvSpPr>
        <p:spPr bwMode="auto">
          <a:xfrm>
            <a:off x="4143375" y="142875"/>
            <a:ext cx="4714875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>
                <a:latin typeface="Times New Roman" pitchFamily="18" charset="0"/>
                <a:cs typeface="Times New Roman" pitchFamily="18" charset="0"/>
              </a:rPr>
              <a:t>    Фронту отдавались не только людские, но и материальные ресурсы-тракторы, автомобили, лошади, повозки, упряжки. Отдавалось лучшее, надежное, тыл оголялся, слабел, но война диктовала свои суровые условия. И  это было только начало. На фронт уходило первое поколение механизаторов, техника оставались без хозяйских  рук. И лишь женщины и подростки продолжали работать в  прежнем режиме, оставаясь надеждой и опорой деревни. </a:t>
            </a:r>
            <a:endParaRPr lang="ru-RU" sz="2400">
              <a:latin typeface="Calibri" pitchFamily="34" charset="0"/>
            </a:endParaRPr>
          </a:p>
        </p:txBody>
      </p:sp>
      <p:pic>
        <p:nvPicPr>
          <p:cNvPr id="16386" name="Picture 2" descr="ÐÐ°ÑÑÐ¸Ð½ÐºÐ¸ Ð¿Ð¾ Ð·Ð°Ð¿ÑÐ¾ÑÑ Ð½Ð°ÑÐ°Ð»Ð¾ Ð²Ð¾Ð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143000"/>
            <a:ext cx="4013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 descr="ÐÐ°ÑÑÐ¸Ð½ÐºÐ¸ Ð¿Ð¾ Ð·Ð°Ð¿ÑÐ¾ÑÑ ÑÐ°Ð±Ð¾ÑÐ° Ð² ÑÑÐ»Ñ  Ð²Ð¾Ð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4000500"/>
            <a:ext cx="37147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857250"/>
            <a:ext cx="3838575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10"/>
          <p:cNvSpPr>
            <a:spLocks noChangeArrowheads="1"/>
          </p:cNvSpPr>
          <p:nvPr/>
        </p:nvSpPr>
        <p:spPr bwMode="auto">
          <a:xfrm>
            <a:off x="4572000" y="928688"/>
            <a:ext cx="45720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В первые дни войны из нашего села из семьи Гридневых ушел на фронт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Гриднев Иван Дмитриевич 1920 года рождения 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2" descr="ÐÐ°ÑÑÐ¸Ð½ÐºÐ¸ Ð¿Ð¾ Ð·Ð°Ð¿ÑÐ¾ÑÑ Ð½Ð°ÑÐ°Ð»Ð¾ Ð²Ð¾Ð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3571875"/>
            <a:ext cx="371475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357188" y="857250"/>
            <a:ext cx="85010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В феврале 1942 году разведчики сержанты Иван Гриднев и Василий Сладь  совершили бессмертный подвиг. Они стремительным налётом сокрушили сильный узел вражеского сопротивления на Ленинградском фронте и открыли путь вперёд наступавшей советской пехоте. 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AutoShape 6" descr="ÐÐ°ÑÑÐ¸Ð½ÐºÐ¸ Ð¿Ð¾ Ð·Ð°Ð¿ÑÐ¾ÑÑ Ð¿Ð¾Ð´Ð²Ð¸Ð³ Ð²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AutoShape 8" descr="ÐÐ°ÑÑÐ¸Ð½ÐºÐ¸ Ð¿Ð¾ Ð·Ð°Ð¿ÑÐ¾ÑÑ Ð¿Ð¾Ð´Ð²Ð¸Ð³ Ð²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8436" name="Рисунок 5" descr="http://trinixy.ru/pics4/20090128/war_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2786063"/>
            <a:ext cx="6372225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714375"/>
            <a:ext cx="30130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Рисунок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743200"/>
            <a:ext cx="42672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357688" y="428625"/>
            <a:ext cx="4572000" cy="60753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20 февраля семья Гридневых Дмитрий Герасимович и Елена Константиновна получила извещение от комиссара части (НКО СССР штаб 33 отд. разведывающего батальона) А.В.Кузнецова о том, что их сын Гриднев Иван в бою за Родину, верный воинской присяге, проявив геройство и мужество был убит 1 февраля 1942 года в районе ст.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Погостье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Ленинградской обл. Похоронен в братской могиле юго-восточнее 2,5 км от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ст.Погостье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Ленинградской обл.  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142875"/>
            <a:ext cx="32670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4000500"/>
            <a:ext cx="3214688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5214938" y="285750"/>
            <a:ext cx="371475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В семью Гридневых приходили письма, отмечавшие подвиг Ивана, письма сочувствия, глубокой скорби. </a:t>
            </a:r>
          </a:p>
          <a:p>
            <a:pPr algn="ctr">
              <a:lnSpc>
                <a:spcPct val="90000"/>
              </a:lnSpc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    Выдержки из письма  по поручению митинга: </a:t>
            </a:r>
          </a:p>
          <a:p>
            <a:pPr algn="ctr">
              <a:lnSpc>
                <a:spcPct val="90000"/>
              </a:lnSpc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  «Мы гордимся товарищем Гридневым, его мужеством и отвагой. Он показал себя, как сын своей Родины, как настоящий герой патриот защищающий родную землю до конца своей жизни».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8" y="1143000"/>
            <a:ext cx="4221162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14875" y="1000125"/>
            <a:ext cx="4071938" cy="4894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Выдержка из письма комиссара части Кузнецова А.В.:</a:t>
            </a:r>
          </a:p>
          <a:p>
            <a:pPr marL="274320" indent="-27432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«Бойцы и командиры поклялись  отомстить в стократно  за кровь вашего сына. </a:t>
            </a:r>
          </a:p>
          <a:p>
            <a:pPr marL="274320" indent="-27432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Твое дело, за которое ты дрался, мы доведем до конца - так ответили мы все наклонив головы над его прахом».</a:t>
            </a:r>
          </a:p>
          <a:p>
            <a:pPr marL="274320" indent="-27432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627</Words>
  <Application>Microsoft Office PowerPoint</Application>
  <PresentationFormat>Экран (4:3)</PresentationFormat>
  <Paragraphs>85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Cambria Math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Интернат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1</cp:lastModifiedBy>
  <cp:revision>72</cp:revision>
  <dcterms:created xsi:type="dcterms:W3CDTF">2015-02-17T08:35:42Z</dcterms:created>
  <dcterms:modified xsi:type="dcterms:W3CDTF">2020-04-14T03:57:16Z</dcterms:modified>
</cp:coreProperties>
</file>