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5" r:id="rId3"/>
    <p:sldId id="278" r:id="rId4"/>
    <p:sldId id="277" r:id="rId5"/>
    <p:sldId id="294" r:id="rId6"/>
    <p:sldId id="296" r:id="rId7"/>
    <p:sldId id="295" r:id="rId8"/>
    <p:sldId id="287" r:id="rId9"/>
    <p:sldId id="298" r:id="rId10"/>
    <p:sldId id="286" r:id="rId11"/>
    <p:sldId id="297" r:id="rId12"/>
    <p:sldId id="282" r:id="rId13"/>
    <p:sldId id="299" r:id="rId14"/>
    <p:sldId id="279" r:id="rId15"/>
    <p:sldId id="280" r:id="rId16"/>
    <p:sldId id="266" r:id="rId17"/>
    <p:sldId id="264" r:id="rId18"/>
    <p:sldId id="300" r:id="rId19"/>
    <p:sldId id="272" r:id="rId20"/>
    <p:sldId id="271" r:id="rId21"/>
    <p:sldId id="301" r:id="rId22"/>
    <p:sldId id="268" r:id="rId23"/>
    <p:sldId id="267" r:id="rId24"/>
    <p:sldId id="270" r:id="rId25"/>
    <p:sldId id="269" r:id="rId26"/>
    <p:sldId id="260" r:id="rId27"/>
    <p:sldId id="265" r:id="rId28"/>
    <p:sldId id="305" r:id="rId29"/>
    <p:sldId id="273" r:id="rId30"/>
    <p:sldId id="292" r:id="rId31"/>
    <p:sldId id="304" r:id="rId32"/>
    <p:sldId id="281" r:id="rId33"/>
    <p:sldId id="291" r:id="rId34"/>
    <p:sldId id="303" r:id="rId35"/>
    <p:sldId id="302" r:id="rId36"/>
    <p:sldId id="284" r:id="rId37"/>
    <p:sldId id="276" r:id="rId38"/>
    <p:sldId id="306" r:id="rId39"/>
    <p:sldId id="307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B445"/>
    <a:srgbClr val="E6CF26"/>
    <a:srgbClr val="F4F470"/>
    <a:srgbClr val="F1EC20"/>
    <a:srgbClr val="F2F8BA"/>
    <a:srgbClr val="F9F5A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2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36380-ED42-4BF9-81C4-B37B6A5EEE8C}" type="datetimeFigureOut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22668-65AC-475E-BE72-E356316812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3F6D7-DA3A-4851-8453-698DEBE813C6}" type="datetimeFigureOut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98003-A923-4E84-8681-4FD991B1AB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F66EB-D928-46CF-B7D4-56432A7B8DF0}" type="datetimeFigureOut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B2CC7-CA38-4A6D-8E31-91037C3CE7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0242B-9688-4475-A5A4-2A48940540FA}" type="datetimeFigureOut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1BB48-81EC-45B5-9213-3AF36CD12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4067D-0C33-485C-9437-E2C18ACF7073}" type="datetimeFigureOut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29783-955D-4632-98A6-74B98585A4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AD7A5-E48E-421B-AB49-5D3DA679754D}" type="datetimeFigureOut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368EA-548A-4E9A-8435-5AD685EDC1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9B9CF-9CD0-4DEC-818B-EEC6DC60EFCA}" type="datetimeFigureOut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F7283-8ECE-48E9-B266-3A7CEA6E2A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F22AB-28CD-4999-A01B-1D1FC64BB8E0}" type="datetimeFigureOut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A3057-92D5-437D-A678-06F59E95C8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85E73-0526-44A3-A145-C8C6442F7AC8}" type="datetimeFigureOut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5C0B6-F4CF-4B9A-B5E3-D028C97653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6E773-390C-4568-BCB7-269BFE7E2288}" type="datetimeFigureOut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A9150-59EE-4C7F-BB76-D74576EF92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D6EF8-6232-4D84-890E-230D5E02728D}" type="datetimeFigureOut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3402B-9A07-4F23-BF23-2C74BC8F23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86FD59-6A29-4013-9380-20418B0A7BA3}" type="datetimeFigureOut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5E179B-8238-4DD5-B00B-C69D40D909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800">
                <a:solidFill>
                  <a:srgbClr val="7F7F7F"/>
                </a:solidFill>
                <a:ea typeface="Calibri" pitchFamily="34" charset="0"/>
                <a:cs typeface="Times New Roman" pitchFamily="18" charset="0"/>
              </a:rPr>
              <a:t>FokinaLida.75@mail.ru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image" Target="../media/image3.gif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moiarussia.ru/wp-content/uploads/2016/03/2408-rodina-mat-zovt-pamyatnik-v-volgograde-1000-e145795754661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image" Target="../media/image3.gif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31.xml"/><Relationship Id="rId4" Type="http://schemas.openxmlformats.org/officeDocument/2006/relationships/image" Target="../media/image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image" Target="../media/image47.jpeg"/><Relationship Id="rId4" Type="http://schemas.openxmlformats.org/officeDocument/2006/relationships/image" Target="../media/image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slide" Target="slide31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" Type="http://schemas.openxmlformats.org/officeDocument/2006/relationships/image" Target="../media/image3.gif"/><Relationship Id="rId16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slide" Target="slide8.xml"/><Relationship Id="rId15" Type="http://schemas.openxmlformats.org/officeDocument/2006/relationships/slide" Target="slide18.xml"/><Relationship Id="rId10" Type="http://schemas.openxmlformats.org/officeDocument/2006/relationships/slide" Target="slide13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рямоугольник 1"/>
          <p:cNvSpPr>
            <a:spLocks noChangeArrowheads="1"/>
          </p:cNvSpPr>
          <p:nvPr/>
        </p:nvSpPr>
        <p:spPr bwMode="auto">
          <a:xfrm>
            <a:off x="1785938" y="2428875"/>
            <a:ext cx="62865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день памятников 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исторических мест 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(день всемирного наследия)</a:t>
            </a:r>
            <a:endParaRPr lang="ru-RU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4898" y="1149334"/>
            <a:ext cx="426174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18 апреля</a:t>
            </a:r>
            <a:endParaRPr lang="ru-RU" sz="7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1"/>
          <p:cNvSpPr>
            <a:spLocks noChangeArrowheads="1"/>
          </p:cNvSpPr>
          <p:nvPr/>
        </p:nvSpPr>
        <p:spPr bwMode="auto">
          <a:xfrm>
            <a:off x="285750" y="285750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>
              <a:solidFill>
                <a:srgbClr val="002060"/>
              </a:solidFill>
            </a:endParaRPr>
          </a:p>
        </p:txBody>
      </p:sp>
      <p:pic>
        <p:nvPicPr>
          <p:cNvPr id="3" name="Рисунок 2" descr="Великие памятники России-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2500313"/>
            <a:ext cx="6429375" cy="418306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857750" y="2428875"/>
            <a:ext cx="304482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Храм Василия Блаженного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Собо́р Покрова́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 Пресвято́й Богоро́дицы, 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что на Рву  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(Покровский собор)</a:t>
            </a:r>
          </a:p>
          <a:p>
            <a:pPr algn="ctr"/>
            <a:endParaRPr lang="ru-RU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214313"/>
            <a:ext cx="152876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Волна 5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4" name="Прямоугольник 6"/>
          <p:cNvSpPr>
            <a:spLocks noChangeArrowheads="1"/>
          </p:cNvSpPr>
          <p:nvPr/>
        </p:nvSpPr>
        <p:spPr bwMode="auto">
          <a:xfrm>
            <a:off x="428625" y="857250"/>
            <a:ext cx="79295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Православный храм , памятник русской архитектуры, строительство которого велось с 1555 по 1561 год. Собор объединяет одиннадцать церквей (приделов), часть из которых освящена в честь святых, дни памяти которых пришлись на решающие бои за Казань. В названии собора упомянут ров.</a:t>
            </a:r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Winter Palace Panorama 3.jpg"/>
          <p:cNvPicPr>
            <a:picLocks noChangeAspect="1" noChangeArrowheads="1"/>
          </p:cNvPicPr>
          <p:nvPr/>
        </p:nvPicPr>
        <p:blipFill>
          <a:blip r:embed="rId2"/>
          <a:srcRect t="8772"/>
          <a:stretch>
            <a:fillRect/>
          </a:stretch>
        </p:blipFill>
        <p:spPr bwMode="auto">
          <a:xfrm>
            <a:off x="1071563" y="3000375"/>
            <a:ext cx="6786562" cy="371475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5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214313"/>
            <a:ext cx="152876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428625" y="1071563"/>
            <a:ext cx="7715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Главный императорский дворец России,построен в 1754—1762 годах русским архитектором итальянского происхождения Бартоломео Франческо Растрелли в стиле пышного елизаветинского барокко с элементами французского рококо в интерьерах.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29188" y="2571750"/>
            <a:ext cx="3819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Зимний дворец</a:t>
            </a:r>
          </a:p>
          <a:p>
            <a:pPr algn="ctr"/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Государственный Эрмитаж </a:t>
            </a: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ликие памятники России-3"/>
          <p:cNvPicPr/>
          <p:nvPr/>
        </p:nvPicPr>
        <p:blipFill>
          <a:blip r:embed="rId2"/>
          <a:srcRect b="6072"/>
          <a:stretch>
            <a:fillRect/>
          </a:stretch>
        </p:blipFill>
        <p:spPr bwMode="auto">
          <a:xfrm>
            <a:off x="1285875" y="2571750"/>
            <a:ext cx="6286500" cy="407193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370013" y="2786063"/>
            <a:ext cx="2414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Медный всадник</a:t>
            </a:r>
          </a:p>
        </p:txBody>
      </p:sp>
      <p:pic>
        <p:nvPicPr>
          <p:cNvPr id="24579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188" y="285750"/>
            <a:ext cx="1528762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олна 4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1" name="Прямоугольник 5"/>
          <p:cNvSpPr>
            <a:spLocks noChangeArrowheads="1"/>
          </p:cNvSpPr>
          <p:nvPr/>
        </p:nvSpPr>
        <p:spPr bwMode="auto">
          <a:xfrm>
            <a:off x="857250" y="1143000"/>
            <a:ext cx="7000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Памятник, который получил своё название благодаря знаменитой одноимённой поэме  А. С. Пушкина.</a:t>
            </a: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63" y="285750"/>
            <a:ext cx="1528762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ÐÑÐµÐ¹ÑÐµÑ Â«ÐÐ²ÑÐ¾ÑÐ°Â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2357438"/>
            <a:ext cx="6500813" cy="431482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14938" y="2714625"/>
            <a:ext cx="2222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Крейсер «Аврора»</a:t>
            </a:r>
          </a:p>
        </p:txBody>
      </p:sp>
      <p:sp>
        <p:nvSpPr>
          <p:cNvPr id="25605" name="Прямоугольник 5"/>
          <p:cNvSpPr>
            <a:spLocks noChangeArrowheads="1"/>
          </p:cNvSpPr>
          <p:nvPr/>
        </p:nvSpPr>
        <p:spPr bwMode="auto">
          <a:xfrm>
            <a:off x="642938" y="1071563"/>
            <a:ext cx="8358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Один из ее основных символов и знаковая достопримечательностью Санкт-Петербурга. </a:t>
            </a:r>
          </a:p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стал всемирно известен после….. </a:t>
            </a: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https://www.bygeo.ru/uploads/posts/2018-05/1525394181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2428875"/>
            <a:ext cx="6321425" cy="42164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500563" y="2000250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Исакиевский собор</a:t>
            </a:r>
          </a:p>
        </p:txBody>
      </p:sp>
      <p:pic>
        <p:nvPicPr>
          <p:cNvPr id="26627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00" y="285750"/>
            <a:ext cx="1528763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Волна 11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Прямоугольник 12"/>
          <p:cNvSpPr>
            <a:spLocks noChangeArrowheads="1"/>
          </p:cNvSpPr>
          <p:nvPr/>
        </p:nvSpPr>
        <p:spPr bwMode="auto">
          <a:xfrm>
            <a:off x="500063" y="1071563"/>
            <a:ext cx="77866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Крупнейший православный храм. Кафедральный собор Санкт-Петербургской епархии с 1858 по 1929 год.</a:t>
            </a:r>
          </a:p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1928 года имеет статус музея (музейный комплекс «Государственный музей-памятник                                     </a:t>
            </a:r>
            <a:r>
              <a:rPr lang="ru-RU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img.lookmytrips.com/images/look6lul/big-58872396ff93671c9100e409-589186848d8cf-1c931k4.jpg"/>
          <p:cNvPicPr>
            <a:picLocks noChangeAspect="1" noChangeArrowheads="1"/>
          </p:cNvPicPr>
          <p:nvPr/>
        </p:nvPicPr>
        <p:blipFill>
          <a:blip r:embed="rId2"/>
          <a:srcRect t="9804"/>
          <a:stretch>
            <a:fillRect/>
          </a:stretch>
        </p:blipFill>
        <p:spPr bwMode="auto">
          <a:xfrm>
            <a:off x="1071563" y="2571750"/>
            <a:ext cx="6858000" cy="412432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5214938" y="2786063"/>
            <a:ext cx="254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Казанский  собор </a:t>
            </a:r>
          </a:p>
        </p:txBody>
      </p:sp>
      <p:pic>
        <p:nvPicPr>
          <p:cNvPr id="27651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285750"/>
            <a:ext cx="1528762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олна 4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3" name="Прямоугольник 5"/>
          <p:cNvSpPr>
            <a:spLocks noChangeArrowheads="1"/>
          </p:cNvSpPr>
          <p:nvPr/>
        </p:nvSpPr>
        <p:spPr bwMode="auto">
          <a:xfrm>
            <a:off x="428625" y="928688"/>
            <a:ext cx="8001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1811 г. величественный храм, ставший одной из архитектурных доминант Невского проспекта, был освящен в честь чудотворного образа Божией Матери Казанской. Здесь покоится прах М.И. Кутузова, хранится больше сотни знамен и штандартов разбитой армии Наполеона, ключи от 17 взятых городов.</a:t>
            </a: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иумфальная арка"/>
          <p:cNvPicPr/>
          <p:nvPr/>
        </p:nvPicPr>
        <p:blipFill>
          <a:blip r:embed="rId2"/>
          <a:srcRect l="46398"/>
          <a:stretch>
            <a:fillRect/>
          </a:stretch>
        </p:blipFill>
        <p:spPr bwMode="auto">
          <a:xfrm>
            <a:off x="3143250" y="2214563"/>
            <a:ext cx="3643313" cy="44958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4313" y="4429125"/>
            <a:ext cx="27479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Триумфальная арка</a:t>
            </a:r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500063" y="1000125"/>
            <a:ext cx="8072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Величественное сооружение высотой в 20 м восхищает</a:t>
            </a:r>
          </a:p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своей пропорциональностью и пышностью декора. </a:t>
            </a:r>
          </a:p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Сооружение реконструировано по фотографиям в 2005 г. </a:t>
            </a:r>
          </a:p>
        </p:txBody>
      </p:sp>
      <p:sp>
        <p:nvSpPr>
          <p:cNvPr id="5" name="Волна 4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7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214313"/>
            <a:ext cx="152876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амятник Н. Муравьеву-Амурскому"/>
          <p:cNvPicPr/>
          <p:nvPr/>
        </p:nvPicPr>
        <p:blipFill>
          <a:blip r:embed="rId2"/>
          <a:srcRect b="2173"/>
          <a:stretch>
            <a:fillRect/>
          </a:stretch>
        </p:blipFill>
        <p:spPr bwMode="auto">
          <a:xfrm>
            <a:off x="1428750" y="2071688"/>
            <a:ext cx="6143625" cy="478631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5143500" y="2786063"/>
            <a:ext cx="35798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 </a:t>
            </a:r>
          </a:p>
          <a:p>
            <a:pPr algn="ctr"/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 Муравьеву-Амурскому</a:t>
            </a:r>
          </a:p>
        </p:txBody>
      </p:sp>
      <p:pic>
        <p:nvPicPr>
          <p:cNvPr id="29699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214313"/>
            <a:ext cx="152876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Волна 7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1" name="Прямоугольник 8"/>
          <p:cNvSpPr>
            <a:spLocks noChangeArrowheads="1"/>
          </p:cNvSpPr>
          <p:nvPr/>
        </p:nvSpPr>
        <p:spPr bwMode="auto">
          <a:xfrm>
            <a:off x="500063" y="1143000"/>
            <a:ext cx="80724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Какому замечательному человеку появился памятник </a:t>
            </a:r>
          </a:p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135-летней годовщине со дня основания Благовещенска?</a:t>
            </a:r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63" y="214313"/>
            <a:ext cx="152876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J:\памятники\blagoveshchensk-278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2357438"/>
            <a:ext cx="5810250" cy="435768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4" name="Прямоугольник 6"/>
          <p:cNvSpPr>
            <a:spLocks noChangeArrowheads="1"/>
          </p:cNvSpPr>
          <p:nvPr/>
        </p:nvSpPr>
        <p:spPr bwMode="auto">
          <a:xfrm>
            <a:off x="714375" y="1000125"/>
            <a:ext cx="69294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Установлен в честь основания Благовещенска, в него вмонтированы информационная табличка и символическая носовая часть корабля</a:t>
            </a:r>
          </a:p>
          <a:p>
            <a:r>
              <a:rPr lang="ru-RU"/>
              <a:t>  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572000" y="257175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Памятный камень</a:t>
            </a:r>
          </a:p>
        </p:txBody>
      </p:sp>
      <p:sp>
        <p:nvSpPr>
          <p:cNvPr id="30726" name="TextBox 9"/>
          <p:cNvSpPr txBox="1">
            <a:spLocks noChangeArrowheads="1"/>
          </p:cNvSpPr>
          <p:nvPr/>
        </p:nvSpPr>
        <p:spPr bwMode="auto">
          <a:xfrm>
            <a:off x="2071688" y="6215063"/>
            <a:ext cx="830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1988 г.</a:t>
            </a:r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ust-see.top/wp-content/uploads/2018/09/rechnoj-artillerijskij-kater-vremen-vov-700x46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2571750"/>
            <a:ext cx="6072187" cy="404018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tIns="228528" bIns="76176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571625" y="2786063"/>
            <a:ext cx="5929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Речной артиллерийский катер времен ВОВ</a:t>
            </a:r>
          </a:p>
        </p:txBody>
      </p:sp>
      <p:sp>
        <p:nvSpPr>
          <p:cNvPr id="7" name="Волна 6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9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214313"/>
            <a:ext cx="152876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Прямоугольник 4"/>
          <p:cNvSpPr>
            <a:spLocks noChangeArrowheads="1"/>
          </p:cNvSpPr>
          <p:nvPr/>
        </p:nvSpPr>
        <p:spPr bwMode="auto">
          <a:xfrm>
            <a:off x="500063" y="1071563"/>
            <a:ext cx="7715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 после пограничной службы и списания привели в надлежащий вид и стал историческим памятником. Имеется мемориальная доска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1"/>
          <p:cNvSpPr txBox="1">
            <a:spLocks noChangeArrowheads="1"/>
          </p:cNvSpPr>
          <p:nvPr/>
        </p:nvSpPr>
        <p:spPr bwMode="auto">
          <a:xfrm>
            <a:off x="357188" y="571500"/>
            <a:ext cx="5357812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 – это все, что сделано </a:t>
            </a:r>
          </a:p>
          <a:p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облегчения памяти, для того, </a:t>
            </a:r>
          </a:p>
          <a:p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помнить… </a:t>
            </a:r>
          </a:p>
          <a:p>
            <a:pPr algn="r"/>
            <a:r>
              <a:rPr lang="ru-RU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 И. Даль</a:t>
            </a:r>
          </a:p>
          <a:p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E:\памятники\2612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0" y="2357438"/>
            <a:ext cx="2786063" cy="417988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500063"/>
            <a:ext cx="21717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олна 2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63" y="214313"/>
            <a:ext cx="152876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571500" y="1000125"/>
            <a:ext cx="80168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 из главных исторических зданий города.</a:t>
            </a:r>
          </a:p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Основан 16 августа 1891 года Благовещенской городской думой. </a:t>
            </a:r>
          </a:p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Постройка XIX века, архитекторы из Германии. </a:t>
            </a:r>
          </a:p>
        </p:txBody>
      </p:sp>
      <p:pic>
        <p:nvPicPr>
          <p:cNvPr id="22532" name="Picture 4" descr="https://top10.travel/wp-content/uploads/2019/02/amur-kraeved-muzey.jpg"/>
          <p:cNvPicPr>
            <a:picLocks noChangeAspect="1" noChangeArrowheads="1"/>
          </p:cNvPicPr>
          <p:nvPr/>
        </p:nvPicPr>
        <p:blipFill>
          <a:blip r:embed="rId3"/>
          <a:srcRect l="10938" b="4477"/>
          <a:stretch>
            <a:fillRect/>
          </a:stretch>
        </p:blipFill>
        <p:spPr bwMode="auto">
          <a:xfrm>
            <a:off x="1428750" y="2143125"/>
            <a:ext cx="6399213" cy="4572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28625" y="2286000"/>
            <a:ext cx="8715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Амурский областной краеведческий музей имени Г. С. Новикова-Даурского</a:t>
            </a:r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top10.travel/wp-content/uploads/2019/02/torgovye-ryady-mavritaniya.jpg"/>
          <p:cNvPicPr>
            <a:picLocks noChangeAspect="1" noChangeArrowheads="1"/>
          </p:cNvPicPr>
          <p:nvPr/>
        </p:nvPicPr>
        <p:blipFill>
          <a:blip r:embed="rId2"/>
          <a:srcRect t="7447" b="7978"/>
          <a:stretch>
            <a:fillRect/>
          </a:stretch>
        </p:blipFill>
        <p:spPr bwMode="auto">
          <a:xfrm>
            <a:off x="857250" y="2786063"/>
            <a:ext cx="7458075" cy="407193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643438" y="2857500"/>
            <a:ext cx="3438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Торговые ряды«Мавритания»</a:t>
            </a:r>
          </a:p>
        </p:txBody>
      </p:sp>
      <p:pic>
        <p:nvPicPr>
          <p:cNvPr id="33795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214313"/>
            <a:ext cx="152876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Прямоугольник 4"/>
          <p:cNvSpPr>
            <a:spLocks noChangeArrowheads="1"/>
          </p:cNvSpPr>
          <p:nvPr/>
        </p:nvSpPr>
        <p:spPr bwMode="auto">
          <a:xfrm>
            <a:off x="428625" y="857250"/>
            <a:ext cx="842962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оформлении фасадов этого здания использовался </a:t>
            </a:r>
          </a:p>
          <a:p>
            <a:pPr eaLnBrk="0" hangingPunct="0"/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готический стиль. Внутри ставили прилавки, чтобы</a:t>
            </a:r>
          </a:p>
          <a:p>
            <a:pPr eaLnBrk="0" hangingPunct="0"/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торговать продуктами, преимущественно мукой, мясом, хлебом. </a:t>
            </a:r>
          </a:p>
          <a:p>
            <a:pPr eaLnBrk="0" hangingPunct="0"/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Сейчас в здании расположен Институт геологии и природопользования ДВО РАН</a:t>
            </a: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0" hangingPunct="0"/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 </a:t>
            </a:r>
            <a:r>
              <a:rPr lang="ru-RU">
                <a:solidFill>
                  <a:srgbClr val="002060"/>
                </a:solidFill>
                <a:latin typeface="helvetica neue"/>
              </a:rPr>
              <a:t>                                                                   </a:t>
            </a:r>
            <a:r>
              <a:rPr lang="ru-RU">
                <a:solidFill>
                  <a:srgbClr val="383838"/>
                </a:solidFill>
                <a:latin typeface="helvetica neue"/>
              </a:rPr>
              <a:t>                                                                                                                 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ChangeArrowheads="1"/>
          </p:cNvSpPr>
          <p:nvPr/>
        </p:nvSpPr>
        <p:spPr bwMode="auto">
          <a:xfrm>
            <a:off x="2286000" y="214313"/>
            <a:ext cx="4397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 казакам - поселенцам</a:t>
            </a:r>
          </a:p>
        </p:txBody>
      </p:sp>
      <p:sp>
        <p:nvSpPr>
          <p:cNvPr id="34818" name="Прямоугольник 3"/>
          <p:cNvSpPr>
            <a:spLocks noChangeArrowheads="1"/>
          </p:cNvSpPr>
          <p:nvPr/>
        </p:nvSpPr>
        <p:spPr bwMode="auto">
          <a:xfrm>
            <a:off x="357188" y="571500"/>
            <a:ext cx="850106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Одна из трагических страниц в истории Благовещенска связана с периодом освоения земель Приамурья. Летом 1856 г. к месту слияния рек Амур и Зея прибыл отряд забайкальских казаков из 60 человек, которым было предписано основать станицу, построит как можно больше домов для размещения будущих переселенцев, поддерживать почтовую связь и охранять продовольственные склады. Почти половина этих отважных людей не смогла пережить морозную зиму. </a:t>
            </a:r>
          </a:p>
        </p:txBody>
      </p:sp>
      <p:pic>
        <p:nvPicPr>
          <p:cNvPr id="20482" name="Picture 2" descr="https://top10.travel/wp-content/uploads/2019/02/pamyatnik-kazakam-pervoprohodts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2857500"/>
            <a:ext cx="5741987" cy="378618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6643688" y="6215063"/>
            <a:ext cx="830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2013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мятник Муравьеву-Амурскому и митрополиту Иннокентию"/>
          <p:cNvPicPr/>
          <p:nvPr/>
        </p:nvPicPr>
        <p:blipFill>
          <a:blip r:embed="rId2"/>
          <a:srcRect r="16302"/>
          <a:stretch>
            <a:fillRect/>
          </a:stretch>
        </p:blipFill>
        <p:spPr bwMode="auto">
          <a:xfrm>
            <a:off x="1428750" y="1071563"/>
            <a:ext cx="6286500" cy="542925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428625" y="357188"/>
            <a:ext cx="8389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 Муравьеву-Амурскому и митрополиту Иннокентию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памятники\inx960x6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071563"/>
            <a:ext cx="7929562" cy="528637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866" name="Прямоугольник 2"/>
          <p:cNvSpPr>
            <a:spLocks noChangeArrowheads="1"/>
          </p:cNvSpPr>
          <p:nvPr/>
        </p:nvSpPr>
        <p:spPr bwMode="auto">
          <a:xfrm>
            <a:off x="2928938" y="500063"/>
            <a:ext cx="5715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 В. И. Ленина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ust-see.top/wp-content/uploads/2018/09/pamyatnik-pogranichniku-s-sobakoj-v-blagoveshchenske-700x47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000250"/>
            <a:ext cx="6875463" cy="46275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890" name="Прямоугольник 3"/>
          <p:cNvSpPr>
            <a:spLocks noChangeArrowheads="1"/>
          </p:cNvSpPr>
          <p:nvPr/>
        </p:nvSpPr>
        <p:spPr bwMode="auto">
          <a:xfrm>
            <a:off x="2286000" y="357188"/>
            <a:ext cx="5715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 пограничнику с собакой</a:t>
            </a:r>
          </a:p>
        </p:txBody>
      </p:sp>
      <p:sp>
        <p:nvSpPr>
          <p:cNvPr id="37891" name="Прямоугольник 4"/>
          <p:cNvSpPr>
            <a:spLocks noChangeArrowheads="1"/>
          </p:cNvSpPr>
          <p:nvPr/>
        </p:nvSpPr>
        <p:spPr bwMode="auto">
          <a:xfrm>
            <a:off x="428625" y="928688"/>
            <a:ext cx="8715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Бронзовый трёхметровый постовой охраняет с верным четвероногим спутником границу между Россией и Китаем</a:t>
            </a:r>
          </a:p>
        </p:txBody>
      </p: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6286500" y="6143625"/>
            <a:ext cx="882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2007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J:\памятники\78e2195085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928938"/>
            <a:ext cx="524827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7" descr="J:\памятники\984614.jpg"/>
          <p:cNvPicPr>
            <a:picLocks noChangeAspect="1" noChangeArrowheads="1"/>
          </p:cNvPicPr>
          <p:nvPr/>
        </p:nvPicPr>
        <p:blipFill>
          <a:blip r:embed="rId3"/>
          <a:srcRect l="15152" r="12878"/>
          <a:stretch>
            <a:fillRect/>
          </a:stretch>
        </p:blipFill>
        <p:spPr bwMode="auto">
          <a:xfrm>
            <a:off x="428625" y="357188"/>
            <a:ext cx="175101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8" descr="J:\памятники\1516158_890x5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714375"/>
            <a:ext cx="305117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9" descr="J:\памятники\bd7c8fb2b250d0a14c59db7300340f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63" y="4095750"/>
            <a:ext cx="3178175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J:\памятники\69_big.jpg"/>
          <p:cNvPicPr>
            <a:picLocks noChangeAspect="1" noChangeArrowheads="1"/>
          </p:cNvPicPr>
          <p:nvPr/>
        </p:nvPicPr>
        <p:blipFill>
          <a:blip r:embed="rId6"/>
          <a:srcRect l="5000" r="7143" b="8714"/>
          <a:stretch>
            <a:fillRect/>
          </a:stretch>
        </p:blipFill>
        <p:spPr bwMode="auto">
          <a:xfrm>
            <a:off x="5483225" y="428625"/>
            <a:ext cx="33559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6" descr="J:\памятники\777_1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5" y="285750"/>
            <a:ext cx="4954588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11" descr="J:\памятники\bnmgzxt3r16x-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357563"/>
            <a:ext cx="460851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2" descr="J:\памятники\veb-_-geroi-voloshin-i-bondare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571500"/>
            <a:ext cx="33337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 descr="J:\памятники\wx10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75" y="4214813"/>
            <a:ext cx="32146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top10.travel/wp-content/uploads/2019/02/amurskiy-teatr-dramy.jpg"/>
          <p:cNvPicPr>
            <a:picLocks noChangeAspect="1" noChangeArrowheads="1"/>
          </p:cNvPicPr>
          <p:nvPr/>
        </p:nvPicPr>
        <p:blipFill>
          <a:blip r:embed="rId2"/>
          <a:srcRect b="12885"/>
          <a:stretch>
            <a:fillRect/>
          </a:stretch>
        </p:blipFill>
        <p:spPr bwMode="auto">
          <a:xfrm>
            <a:off x="571500" y="2143125"/>
            <a:ext cx="8026400" cy="4572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962" name="Прямоугольник 2"/>
          <p:cNvSpPr>
            <a:spLocks noChangeArrowheads="1"/>
          </p:cNvSpPr>
          <p:nvPr/>
        </p:nvSpPr>
        <p:spPr bwMode="auto">
          <a:xfrm>
            <a:off x="571500" y="357188"/>
            <a:ext cx="76438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1883 году на арендованной сцене артисты, только что зародившегося театра, отыграли спектакль по «Ревизору» Гоголя. Поскольку публике представление понравилось, и имелся спрос на новые постановки, решено было строить здание для театра. В 1886 году труппа обрела постоянный дом, где базируется до сих пор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agspace.ru/uploads/2018/04/20/auto_11-39bf4c5e74063bc401c950d6a7c9aed2a6f567240f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357313"/>
            <a:ext cx="7199312" cy="4799012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8" name="Picture 2" descr="https://uchportfolio.ru/users_content/6a6610feab86a1f294dbbf5855c74af9/images/106177444_File0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643063"/>
            <a:ext cx="3625850" cy="48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214313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Прямоугольник 2"/>
          <p:cNvSpPr>
            <a:spLocks noChangeArrowheads="1"/>
          </p:cNvSpPr>
          <p:nvPr/>
        </p:nvSpPr>
        <p:spPr bwMode="auto">
          <a:xfrm>
            <a:off x="857250" y="285750"/>
            <a:ext cx="7858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 мороженщице Зинаиде Синицыной (снегурочка)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85750" y="1143000"/>
            <a:ext cx="7643813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Стихи, которые сочинила Ольга Тур о Снегурочке, будили сладкие воспоминания, возвращали в прошлое:</a:t>
            </a:r>
          </a:p>
          <a:p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Её заметили, когда её не стало,</a:t>
            </a:r>
            <a:b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опустел лоток у тополей...</a:t>
            </a:r>
            <a:b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 всё хорошее, что в жизни потеряли</a:t>
            </a:r>
            <a:b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годами лишь становится ценней.</a:t>
            </a:r>
            <a:b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Она стояла "на посту" зимой и летом,</a:t>
            </a:r>
            <a:b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Вручая лакомство бегущей детворе,</a:t>
            </a:r>
            <a:b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Слетались голуби к её руке с пакетом</a:t>
            </a:r>
            <a:b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поздним вечером, и рано на заре.</a:t>
            </a:r>
            <a:b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"Снегурочке" бежали на свиданье</a:t>
            </a:r>
            <a:b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от неё мы шли на танцы в парк</a:t>
            </a:r>
            <a:b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И, кажется, дороже мирозданья</a:t>
            </a:r>
            <a:b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Брикетик замороженный в руках.</a:t>
            </a:r>
            <a:b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Почти полвека помню эту сладость</a:t>
            </a:r>
            <a:b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хрупкую фигурку у стола:</a:t>
            </a:r>
            <a:b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Снегурочку, что нам дарила радость...</a:t>
            </a:r>
            <a:endParaRPr lang="ru-RU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/>
          <p:cNvSpPr>
            <a:spLocks noChangeArrowheads="1"/>
          </p:cNvSpPr>
          <p:nvPr/>
        </p:nvSpPr>
        <p:spPr bwMode="auto">
          <a:xfrm>
            <a:off x="285750" y="285750"/>
            <a:ext cx="5000625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памятников отмечает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Сегодня весь ученый мир,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Планета наша так богата —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 ней история, как дым. </a:t>
            </a:r>
          </a:p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Хранить обязаны потомки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Бесценный опыт прошлых лет,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Прекрасней в камень облаченных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Свидетелей эпох ведь нет. </a:t>
            </a:r>
          </a:p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Пускай они стоят безмолвно,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Пусть учат хрупкий мир беречь,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Идите к ним за вдохновением,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Пусть будет больше этих встреч.</a:t>
            </a:r>
          </a:p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>
                <a:latin typeface="Times New Roman" pitchFamily="18" charset="0"/>
                <a:cs typeface="Times New Roman" pitchFamily="18" charset="0"/>
              </a:rPr>
            </a:b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AutoShape 2" descr="https://a4-images.myspacecdn.com/images03/1/ea735b223f90463184b8e9ba15933aa5/600x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" name="Рисунок 7" descr="могила Пушкина в Святогорском монастыре"/>
          <p:cNvPicPr/>
          <p:nvPr/>
        </p:nvPicPr>
        <p:blipFill>
          <a:blip r:embed="rId2"/>
          <a:srcRect b="5000"/>
          <a:stretch>
            <a:fillRect/>
          </a:stretch>
        </p:blipFill>
        <p:spPr bwMode="auto">
          <a:xfrm>
            <a:off x="4929188" y="1857375"/>
            <a:ext cx="3881437" cy="428625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4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214313"/>
            <a:ext cx="21717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143250" y="6215063"/>
            <a:ext cx="7286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Могила А.С. Пушкина в Святогорском монастыре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1" descr="Памятник Челнок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428750"/>
            <a:ext cx="335756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428625" y="357188"/>
            <a:ext cx="2679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 Челноку</a:t>
            </a:r>
          </a:p>
        </p:txBody>
      </p:sp>
      <p:pic>
        <p:nvPicPr>
          <p:cNvPr id="43011" name="Рисунок 3" descr="Железный бы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2143125"/>
            <a:ext cx="5068888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4214813" y="1357313"/>
            <a:ext cx="41132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Скульптура «Железный бык»</a:t>
            </a:r>
          </a:p>
        </p:txBody>
      </p:sp>
      <p:sp>
        <p:nvSpPr>
          <p:cNvPr id="43013" name="Прямоугольник 5"/>
          <p:cNvSpPr>
            <a:spLocks noChangeArrowheads="1"/>
          </p:cNvSpPr>
          <p:nvPr/>
        </p:nvSpPr>
        <p:spPr bwMode="auto">
          <a:xfrm>
            <a:off x="4000500" y="600075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известного армянского </a:t>
            </a:r>
          </a:p>
          <a:p>
            <a:pPr algn="ctr"/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скульптора А. Алекяна </a:t>
            </a:r>
          </a:p>
        </p:txBody>
      </p:sp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2643188" y="5572125"/>
            <a:ext cx="830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2008 г.</a:t>
            </a:r>
          </a:p>
        </p:txBody>
      </p:sp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7858125" y="5715000"/>
            <a:ext cx="830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2014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2938" y="3714750"/>
          <a:ext cx="7929562" cy="822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3626"/>
                <a:gridCol w="927198"/>
                <a:gridCol w="927198"/>
                <a:gridCol w="927198"/>
                <a:gridCol w="927198"/>
                <a:gridCol w="92719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Этих дней не смолкнет слава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7B4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2" action="ppaction://hlinksldjump"/>
                        </a:rPr>
                        <a:t>1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4F4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3" action="ppaction://hlinksldjump"/>
                        </a:rPr>
                        <a:t>2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4F4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4" action="ppaction://hlinksldjump"/>
                        </a:rPr>
                        <a:t>3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4F4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5" action="ppaction://hlinksldjump"/>
                        </a:rPr>
                        <a:t>4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4F4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hlinkClick r:id="rId6" action="ppaction://hlinksldjump"/>
                        </a:rPr>
                        <a:t>5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4F470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43108" y="2285992"/>
            <a:ext cx="472116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Викторина 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4050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357188"/>
            <a:ext cx="19288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odina-mat-zovt-pamyatnik-v-volgograde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2786063"/>
            <a:ext cx="5857875" cy="387032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0" name="Picture 2" descr="http://xn--80aiyb6f.xn--p1ai/uploads/2016/05/08/14627076647092310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963" y="2643188"/>
            <a:ext cx="3054350" cy="407193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59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8063" y="214313"/>
            <a:ext cx="152876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Волна 5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786188" y="2786063"/>
            <a:ext cx="44148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Монумент «Родина-Мать зовет»</a:t>
            </a:r>
          </a:p>
        </p:txBody>
      </p:sp>
      <p:sp>
        <p:nvSpPr>
          <p:cNvPr id="45062" name="TextBox 6"/>
          <p:cNvSpPr txBox="1">
            <a:spLocks noChangeArrowheads="1"/>
          </p:cNvSpPr>
          <p:nvPr/>
        </p:nvSpPr>
        <p:spPr bwMode="auto">
          <a:xfrm>
            <a:off x="642938" y="1214438"/>
            <a:ext cx="800258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Одна из самых высоких статуй мира, высочайшая статуя России </a:t>
            </a:r>
          </a:p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Европы (без постамента — самая высокая статуя в мире </a:t>
            </a:r>
          </a:p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момент постройки и в течение последующих 22 лет).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57313" y="6357938"/>
            <a:ext cx="1617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1959 – 1967 гг.</a:t>
            </a:r>
          </a:p>
        </p:txBody>
      </p:sp>
      <p:sp>
        <p:nvSpPr>
          <p:cNvPr id="9" name="Управляющая кнопка: домой 8">
            <a:hlinkClick r:id="rId6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avatars.mds.yandex.net/get-zen_doc/62191/pub_59c9f8d3e86a9e49a5ce167f_59c9f8ed7ddde885ed1dfb3b/scale_1200"/>
          <p:cNvPicPr>
            <a:picLocks noChangeAspect="1" noChangeArrowheads="1"/>
          </p:cNvPicPr>
          <p:nvPr/>
        </p:nvPicPr>
        <p:blipFill>
          <a:blip r:embed="rId2"/>
          <a:srcRect b="10293"/>
          <a:stretch>
            <a:fillRect/>
          </a:stretch>
        </p:blipFill>
        <p:spPr bwMode="auto">
          <a:xfrm>
            <a:off x="1214438" y="2786063"/>
            <a:ext cx="6615112" cy="392906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http://goodbrest.by/images/Galery_DB_BrestK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2452688"/>
            <a:ext cx="6357937" cy="424021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14938" y="2857500"/>
            <a:ext cx="2324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Брестская крепость</a:t>
            </a:r>
          </a:p>
        </p:txBody>
      </p:sp>
      <p:sp>
        <p:nvSpPr>
          <p:cNvPr id="46085" name="Прямоугольник 7"/>
          <p:cNvSpPr>
            <a:spLocks noChangeArrowheads="1"/>
          </p:cNvSpPr>
          <p:nvPr/>
        </p:nvSpPr>
        <p:spPr bwMode="auto">
          <a:xfrm>
            <a:off x="428625" y="1000125"/>
            <a:ext cx="7929563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Крепость в городе, которая на следующий день после начала  войны, 2 сентября 1939 года, впервые подверглась бомбежке со стороны немцев: немецкие самолёты сбросили 10 бомб, повредив Белый дворец.</a:t>
            </a:r>
          </a:p>
        </p:txBody>
      </p:sp>
      <p:pic>
        <p:nvPicPr>
          <p:cNvPr id="46086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63" y="214313"/>
            <a:ext cx="152876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skarevskoye Memorial Cemetery St. Petersburg 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2500313"/>
            <a:ext cx="7194550" cy="420211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Волна 1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357438" y="2643188"/>
            <a:ext cx="447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Пискарёвское мемориальное кладбище</a:t>
            </a:r>
          </a:p>
        </p:txBody>
      </p:sp>
      <p:pic>
        <p:nvPicPr>
          <p:cNvPr id="47108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214313"/>
            <a:ext cx="152876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Прямоугольник 5"/>
          <p:cNvSpPr>
            <a:spLocks noChangeArrowheads="1"/>
          </p:cNvSpPr>
          <p:nvPr/>
        </p:nvSpPr>
        <p:spPr bwMode="auto">
          <a:xfrm>
            <a:off x="642938" y="1071563"/>
            <a:ext cx="75723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 из мест массовых захоронений жертв блокады  и воинов Ленинградского фронта. На кладбище воздвигнут </a:t>
            </a:r>
          </a:p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мемориал павшим.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5286375" y="5214938"/>
            <a:ext cx="35004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520 тысяч человек —</a:t>
            </a:r>
          </a:p>
          <a:p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470 тысяч блокадников </a:t>
            </a:r>
          </a:p>
          <a:p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50 тысяч военнослужащих</a:t>
            </a:r>
            <a:r>
              <a:rPr lang="ru-RU"/>
              <a:t> </a:t>
            </a:r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286750" y="6072188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олна 2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itd2.mycdn.me/image?id=858353543040&amp;t=20&amp;plc=WEB&amp;tkn=*eEixo-sVCZzTOYIxabmAYEaEqa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3214688"/>
            <a:ext cx="5214938" cy="347662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00250" y="2500313"/>
            <a:ext cx="2540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 – заповедник </a:t>
            </a:r>
          </a:p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«Прохоровское поле»</a:t>
            </a:r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2357438" y="6215063"/>
            <a:ext cx="882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1995 г.</a:t>
            </a:r>
          </a:p>
        </p:txBody>
      </p:sp>
      <p:pic>
        <p:nvPicPr>
          <p:cNvPr id="10244" name="Picture 4" descr="http://www.playcast.ru/uploads/2018/03/09/24814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2500313"/>
            <a:ext cx="3179762" cy="424021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4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63" y="214313"/>
            <a:ext cx="152876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Прямоугольник 5"/>
          <p:cNvSpPr>
            <a:spLocks noChangeArrowheads="1"/>
          </p:cNvSpPr>
          <p:nvPr/>
        </p:nvSpPr>
        <p:spPr bwMode="auto">
          <a:xfrm>
            <a:off x="285750" y="928688"/>
            <a:ext cx="835818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его территории воинские захоронения, памятники, скульптуры, боевая техника лучше всяких слов расскажут об истории танкового сражения. На месте, где 12 июля проходили самые ожесточенные бои, установлена звонница высотой 59 метров.</a:t>
            </a:r>
          </a:p>
        </p:txBody>
      </p:sp>
      <p:pic>
        <p:nvPicPr>
          <p:cNvPr id="10246" name="Picture 6" descr="http://itd2.mycdn.me/image?id=868955668891&amp;t=20&amp;plc=WEB&amp;tkn=*p_vcedndLKE3Y1qCkOTdQTFhTA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25" y="2571750"/>
            <a:ext cx="6202363" cy="413067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Управляющая кнопка: домой 9">
            <a:hlinkClick r:id="rId6" action="ppaction://hlinksldjump" highlightClick="1"/>
          </p:cNvPr>
          <p:cNvSpPr/>
          <p:nvPr/>
        </p:nvSpPr>
        <p:spPr>
          <a:xfrm>
            <a:off x="8358188" y="6143625"/>
            <a:ext cx="500062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Ð¦Ð¸ÑÐ°Ð´ÐµÐ»Ñ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2714625"/>
            <a:ext cx="6688138" cy="398145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6429375" y="6286500"/>
            <a:ext cx="882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2007 г.</a:t>
            </a:r>
          </a:p>
        </p:txBody>
      </p:sp>
      <p:pic>
        <p:nvPicPr>
          <p:cNvPr id="49156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214313"/>
            <a:ext cx="152876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Прямоугольник 4"/>
          <p:cNvSpPr>
            <a:spLocks noChangeArrowheads="1"/>
          </p:cNvSpPr>
          <p:nvPr/>
        </p:nvSpPr>
        <p:spPr bwMode="auto">
          <a:xfrm>
            <a:off x="571500" y="1500188"/>
            <a:ext cx="79295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Мемориальный ансамбль на территории 35-й береговой батареи, сооружённый на месте последнего рубежа обороны этого города</a:t>
            </a:r>
          </a:p>
        </p:txBody>
      </p:sp>
      <p:pic>
        <p:nvPicPr>
          <p:cNvPr id="7172" name="Picture 4" descr="https://upload.wikimedia.org/wikipedia/commons/thumb/6/60/%D0%91%D1%80%D0%B0%D1%82%D1%81%D0%BA%D0%B0%D1%8F_%D0%BC%D0%BE%D0%B3%D0%B8%D0%BB%D0%B0.jpg/1280px-%D0%91%D1%80%D0%B0%D1%82%D1%81%D0%BA%D0%B0%D1%8F_%D0%BC%D0%BE%D0%B3%D0%B8%D0%BB%D0%B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0" y="2428875"/>
            <a:ext cx="6380163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https://upload.wikimedia.org/wikipedia/commons/thumb/e/ed/%D0%9C%D0%B5%D0%BC%D0%BE%D1%80%D0%B8%D0%B0%D0%BB%D1%8C%D0%BD%D0%B0%D1%8F_%D0%B0%D1%80%D0%BA%D0%B0.jpg/1280px-%D0%9C%D0%B5%D0%BC%D0%BE%D1%80%D0%B8%D0%B0%D0%BB%D1%8C%D0%BD%D0%B0%D1%8F_%D0%B0%D1%80%D0%BA%D0%B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0" y="2357438"/>
            <a:ext cx="6446838" cy="43307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6" name="Picture 8" descr="http://migrantocenter.ru/wp-content/uploads/2018/08/00026_sevastpl_3-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213" y="1071563"/>
            <a:ext cx="7642225" cy="538162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8429625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Прямоугольник 1"/>
          <p:cNvSpPr>
            <a:spLocks noChangeArrowheads="1"/>
          </p:cNvSpPr>
          <p:nvPr/>
        </p:nvSpPr>
        <p:spPr bwMode="auto">
          <a:xfrm>
            <a:off x="357188" y="285750"/>
            <a:ext cx="6286500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Пройдись по историческим местам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возле памятника в тишине постой,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здесь оживает, чтобы нам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жизни рассказать былой.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 лишний раз напомнить о великом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Иль от беды порой предостеречь,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день памятников мир весь призываю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Наследие истории беречь.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214313"/>
            <a:ext cx="21717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s://ds03.infourok.ru/uploads/ex/0c1b/00021b72-769f7d28/img2.jpg"/>
          <p:cNvPicPr>
            <a:picLocks noChangeAspect="1" noChangeArrowheads="1"/>
          </p:cNvPicPr>
          <p:nvPr/>
        </p:nvPicPr>
        <p:blipFill>
          <a:blip r:embed="rId3"/>
          <a:srcRect l="7031" t="8333" r="6249" b="8333"/>
          <a:stretch>
            <a:fillRect/>
          </a:stretch>
        </p:blipFill>
        <p:spPr bwMode="auto">
          <a:xfrm>
            <a:off x="3989388" y="3143250"/>
            <a:ext cx="4797425" cy="345757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Прямоугольник 1"/>
          <p:cNvSpPr>
            <a:spLocks noChangeArrowheads="1"/>
          </p:cNvSpPr>
          <p:nvPr/>
        </p:nvSpPr>
        <p:spPr bwMode="auto">
          <a:xfrm>
            <a:off x="571500" y="285750"/>
            <a:ext cx="4572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 памятников в мире,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Сложно даже посчитать,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 беречь нам с вами надо,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вандалов защищать,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истории нам нужно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Чаще вспоминать, друзья,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 культуру мировую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Забывать никак нельзя!</a:t>
            </a:r>
          </a:p>
        </p:txBody>
      </p:sp>
      <p:pic>
        <p:nvPicPr>
          <p:cNvPr id="51202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214313"/>
            <a:ext cx="21717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Peter &amp; Paul fortress in SPB 03.jpg"/>
          <p:cNvPicPr>
            <a:picLocks noChangeAspect="1" noChangeArrowheads="1"/>
          </p:cNvPicPr>
          <p:nvPr/>
        </p:nvPicPr>
        <p:blipFill>
          <a:blip r:embed="rId3"/>
          <a:srcRect t="15392" b="5518"/>
          <a:stretch>
            <a:fillRect/>
          </a:stretch>
        </p:blipFill>
        <p:spPr bwMode="auto">
          <a:xfrm>
            <a:off x="1500188" y="3357563"/>
            <a:ext cx="6407150" cy="335756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https://upload.wikimedia.org/wikipedia/commons/thumb/1/17/RUS-2016-Aerial-SPB-Peter_and_Paul_Fortress_02.jpg/1280px-RUS-2016-Aerial-SPB-Peter_and_Paul_Fortress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500188"/>
            <a:ext cx="87376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188" y="214313"/>
            <a:ext cx="164306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1472" y="428604"/>
            <a:ext cx="711342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357188" y="357188"/>
            <a:ext cx="6143625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Сколько мест исторических есть,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загадку каждое прячет!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Нам все их, конечно, не счесть,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все они что-то, да значат! </a:t>
            </a:r>
          </a:p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должны их всем сердцем хранить,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Ведь они — наследие наше!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Нам историю нужно ценить,</a:t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Каждый памятник нам очень важен!</a:t>
            </a:r>
            <a:endParaRPr lang="ru-RU" sz="2400"/>
          </a:p>
          <a:p>
            <a:endParaRPr lang="ru-RU" sz="2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4" name="Picture 6" descr="https://gisher.news/upload/images/4096a86990cd059a00807cf7887bb0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3357563"/>
            <a:ext cx="5014912" cy="321468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7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214313"/>
            <a:ext cx="21717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214313"/>
            <a:ext cx="21717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63" y="3643313"/>
          <a:ext cx="8286750" cy="2468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239"/>
                <a:gridCol w="1094114"/>
                <a:gridCol w="1094114"/>
                <a:gridCol w="1094114"/>
                <a:gridCol w="1094114"/>
                <a:gridCol w="109411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Лучший город земли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3" action="ppaction://hlinksldjump"/>
                        </a:rPr>
                        <a:t>1</a:t>
                      </a:r>
                      <a:endParaRPr lang="ru-RU" sz="32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4" action="ppaction://hlinksldjump"/>
                        </a:rPr>
                        <a:t>2</a:t>
                      </a:r>
                      <a:endParaRPr lang="ru-RU" sz="32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7B4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5" action="ppaction://hlinksldjump"/>
                        </a:rPr>
                        <a:t>3</a:t>
                      </a:r>
                      <a:endParaRPr lang="ru-RU" sz="32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6" action="ppaction://hlinksldjump"/>
                        </a:rPr>
                        <a:t>4</a:t>
                      </a:r>
                      <a:endParaRPr lang="ru-RU" sz="32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7" action="ppaction://hlinksldjump"/>
                        </a:rPr>
                        <a:t>5</a:t>
                      </a:r>
                      <a:endParaRPr lang="ru-RU" sz="32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4F47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 над вольной Невой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8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9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7B4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0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1" action="ppaction://hlinksldjump"/>
                        </a:rPr>
                        <a:t>4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2" action="ppaction://hlinksldjump"/>
                        </a:rPr>
                        <a:t>5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4F47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слиянии двух рек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3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4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7B4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5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6" action="ppaction://hlinksldjump"/>
                        </a:rPr>
                        <a:t>4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7" action="ppaction://hlinksldjump"/>
                        </a:rPr>
                        <a:t>5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4F470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43108" y="2285992"/>
            <a:ext cx="472116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Викторина 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hotovision.ru/show/10773_290574/m2"/>
          <p:cNvPicPr>
            <a:picLocks noChangeAspect="1" noChangeArrowheads="1"/>
          </p:cNvPicPr>
          <p:nvPr/>
        </p:nvPicPr>
        <p:blipFill>
          <a:blip r:embed="rId2"/>
          <a:srcRect b="8783"/>
          <a:stretch>
            <a:fillRect/>
          </a:stretch>
        </p:blipFill>
        <p:spPr bwMode="auto">
          <a:xfrm>
            <a:off x="1000125" y="2357438"/>
            <a:ext cx="7058025" cy="428625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642938" y="1000125"/>
            <a:ext cx="7143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 </a:t>
            </a:r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Крепость в центре Москвы и древнейшая её часть, главный общественно-политический и историко-художественный комплекс города</a:t>
            </a:r>
          </a:p>
        </p:txBody>
      </p:sp>
      <p:pic>
        <p:nvPicPr>
          <p:cNvPr id="18435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25" y="214313"/>
            <a:ext cx="1671638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олна 4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ravoslavie.fm/wp-content/uploads/2015/11/mininipojarski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2786063"/>
            <a:ext cx="4214813" cy="382587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8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188" y="214313"/>
            <a:ext cx="17430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85750" y="4643438"/>
            <a:ext cx="23129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 Минину </a:t>
            </a:r>
          </a:p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</a:p>
          <a:p>
            <a:pPr algn="ctr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Пожарскому</a:t>
            </a:r>
          </a:p>
        </p:txBody>
      </p:sp>
      <p:sp>
        <p:nvSpPr>
          <p:cNvPr id="5" name="Волна 4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Прямоугольник 5"/>
          <p:cNvSpPr>
            <a:spLocks noChangeArrowheads="1"/>
          </p:cNvSpPr>
          <p:nvPr/>
        </p:nvSpPr>
        <p:spPr bwMode="auto">
          <a:xfrm>
            <a:off x="357188" y="1000125"/>
            <a:ext cx="750093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Скульптурный монумент, посвящённый предводителям Второго народного ополчения 1612 года, а также окончанию Смутного времени и изгнанию польских интервентов из России.</a:t>
            </a:r>
          </a:p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Является первым крупным скульптурным памятником в Москве. Выполнен по проекту архитектора Ивана Мартоса в 1818 году</a:t>
            </a: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188" y="214313"/>
            <a:ext cx="17430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2875" y="4656138"/>
            <a:ext cx="23796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Царь – колокол </a:t>
            </a:r>
          </a:p>
          <a:p>
            <a:pPr algn="ctr"/>
            <a:endParaRPr lang="ru-RU" sz="2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Прямоугольник 6"/>
          <p:cNvSpPr>
            <a:spLocks noChangeArrowheads="1"/>
          </p:cNvSpPr>
          <p:nvPr/>
        </p:nvSpPr>
        <p:spPr bwMode="auto">
          <a:xfrm>
            <a:off x="357188" y="1000125"/>
            <a:ext cx="728662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 русского литейного искусства XVIII века. </a:t>
            </a:r>
          </a:p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Высота с перемычкой составляет 6,24 м, диаметр — 6,6 м; </a:t>
            </a:r>
          </a:p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масса 202 тонны. По назначению никогда не использовался</a:t>
            </a:r>
            <a:r>
              <a:rPr lang="ru-RU"/>
              <a:t>.</a:t>
            </a:r>
          </a:p>
          <a:p>
            <a:endParaRPr lang="ru-RU"/>
          </a:p>
        </p:txBody>
      </p:sp>
      <p:pic>
        <p:nvPicPr>
          <p:cNvPr id="29698" name="Picture 2" descr="Moskau-Grosse-Glocke Mai 08.jpg"/>
          <p:cNvPicPr>
            <a:picLocks noChangeAspect="1" noChangeArrowheads="1"/>
          </p:cNvPicPr>
          <p:nvPr/>
        </p:nvPicPr>
        <p:blipFill>
          <a:blip r:embed="rId3"/>
          <a:srcRect t="8591"/>
          <a:stretch>
            <a:fillRect/>
          </a:stretch>
        </p:blipFill>
        <p:spPr bwMode="auto">
          <a:xfrm>
            <a:off x="2786063" y="2071688"/>
            <a:ext cx="3714750" cy="452913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1"/>
          <p:cNvSpPr>
            <a:spLocks noChangeArrowheads="1"/>
          </p:cNvSpPr>
          <p:nvPr/>
        </p:nvSpPr>
        <p:spPr bwMode="auto">
          <a:xfrm>
            <a:off x="571500" y="1143000"/>
            <a:ext cx="7143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</a:t>
            </a:r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40-тонная гигантская машина и бронзы калибром 890 мм. </a:t>
            </a:r>
          </a:p>
          <a:p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Она считается самой большой в мире. Ее  создал в 1586 году мастер Андрей Чохов по приказу царя Федора I, сына Ивана Грозного. 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857625" y="2357438"/>
            <a:ext cx="4572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Царь – пушка </a:t>
            </a:r>
          </a:p>
          <a:p>
            <a:pPr algn="ctr"/>
            <a:endParaRPr lang="ru-RU" sz="2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олна 3"/>
          <p:cNvSpPr/>
          <p:nvPr/>
        </p:nvSpPr>
        <p:spPr>
          <a:xfrm>
            <a:off x="285750" y="285750"/>
            <a:ext cx="914400" cy="700088"/>
          </a:xfrm>
          <a:prstGeom prst="wave">
            <a:avLst/>
          </a:prstGeom>
          <a:solidFill>
            <a:srgbClr val="C7B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http://talklove.ru/pict/raznoe-1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188" y="214313"/>
            <a:ext cx="17430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https://mos-holidays.ru/wp-content/uploads/2015/10/tsar-push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63" y="2928938"/>
            <a:ext cx="5715000" cy="366712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286750" y="5929313"/>
            <a:ext cx="500063" cy="428625"/>
          </a:xfrm>
          <a:prstGeom prst="actionButtonHome">
            <a:avLst/>
          </a:prstGeom>
          <a:solidFill>
            <a:srgbClr val="C7B445"/>
          </a:solidFill>
          <a:ln>
            <a:solidFill>
              <a:srgbClr val="C7B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1067</Words>
  <Application>Microsoft Office PowerPoint</Application>
  <PresentationFormat>Экран (4:3)</PresentationFormat>
  <Paragraphs>158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Times New Roman</vt:lpstr>
      <vt:lpstr>helvetica neue</vt:lpstr>
      <vt:lpstr>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1</cp:lastModifiedBy>
  <cp:revision>79</cp:revision>
  <dcterms:created xsi:type="dcterms:W3CDTF">2013-07-10T15:00:56Z</dcterms:created>
  <dcterms:modified xsi:type="dcterms:W3CDTF">2020-04-16T04:15:11Z</dcterms:modified>
</cp:coreProperties>
</file>