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9" r:id="rId2"/>
    <p:sldId id="256" r:id="rId3"/>
    <p:sldId id="272" r:id="rId4"/>
    <p:sldId id="260" r:id="rId5"/>
    <p:sldId id="275" r:id="rId6"/>
    <p:sldId id="277" r:id="rId7"/>
    <p:sldId id="268" r:id="rId8"/>
    <p:sldId id="267" r:id="rId9"/>
    <p:sldId id="270" r:id="rId10"/>
    <p:sldId id="273" r:id="rId11"/>
    <p:sldId id="274" r:id="rId12"/>
    <p:sldId id="279" r:id="rId13"/>
    <p:sldId id="266" r:id="rId14"/>
    <p:sldId id="281" r:id="rId15"/>
    <p:sldId id="264" r:id="rId16"/>
    <p:sldId id="262" r:id="rId17"/>
    <p:sldId id="261" r:id="rId18"/>
    <p:sldId id="286" r:id="rId19"/>
    <p:sldId id="276" r:id="rId20"/>
    <p:sldId id="259" r:id="rId21"/>
    <p:sldId id="280" r:id="rId22"/>
    <p:sldId id="287" r:id="rId23"/>
    <p:sldId id="283" r:id="rId24"/>
    <p:sldId id="258" r:id="rId25"/>
    <p:sldId id="278" r:id="rId26"/>
    <p:sldId id="28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B2D001-865A-43F2-916F-E0FB37BE5C49}" type="datetimeFigureOut">
              <a:rPr lang="ru-RU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3055B1-7EAA-46B0-907C-C2F52EC0D3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32514C-2F51-442A-91C2-EB8ED4C107D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34733-068E-4D02-9760-270CA88CEEA2}" type="datetimeFigureOut">
              <a:rPr lang="ru-RU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5A38-EDC4-445A-B521-4BC07D21AD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281BA-9BBB-4E11-86B4-80AE60E25E34}" type="datetimeFigureOut">
              <a:rPr lang="ru-RU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97DD0-5482-461C-B6F6-B8457A3128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290F-D835-4545-988A-C89E676188DA}" type="datetimeFigureOut">
              <a:rPr lang="ru-RU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172FB-A859-43FC-8106-A34D252205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5961-DC94-4FDD-879C-2CF4F379DE28}" type="datetimeFigureOut">
              <a:rPr lang="ru-RU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88A27-A753-445A-8906-6A7113B363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1A02-A778-4A31-B302-22CF6CB345BE}" type="datetimeFigureOut">
              <a:rPr lang="ru-RU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A571-37FC-4D3D-B7C5-C16BBDAA47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69CE2-D806-4B12-B159-709DD3AF6B44}" type="datetimeFigureOut">
              <a:rPr lang="ru-RU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A957-A8F9-4505-A76A-35A0815BA6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C82E3-0ED3-4750-9B73-2CF93A7534BB}" type="datetimeFigureOut">
              <a:rPr lang="ru-RU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A2B9-17AE-4B07-9390-737A14D64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E5E99-2D8D-4919-9FF1-44CF61B97ABF}" type="datetimeFigureOut">
              <a:rPr lang="ru-RU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E6212-8E4D-40BA-A26C-19A308F99E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3F5BA-4A5E-4D60-AC3C-F6256D2C064F}" type="datetimeFigureOut">
              <a:rPr lang="ru-RU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BE347-BC98-4A8D-AD33-D6889B061B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5DA4-D645-4E8A-83FD-138454AB3FC5}" type="datetimeFigureOut">
              <a:rPr lang="ru-RU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EE4F-1E97-4CB6-AB8C-4298BA51BB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4D58-CBA8-49A4-B9F6-62B0B8134C1A}" type="datetimeFigureOut">
              <a:rPr lang="ru-RU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38212-A2F0-4D6C-ACF3-638D9EE888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49A2A3-6010-449A-86ED-FC17273EB1F9}" type="datetimeFigureOut">
              <a:rPr lang="ru-RU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280B98-2F67-44BA-90BD-2178040D34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alternathistory.org.ua/files/040811_Yaroslav_Mudriy.jpg" TargetMode="External"/><Relationship Id="rId13" Type="http://schemas.openxmlformats.org/officeDocument/2006/relationships/hyperlink" Target="http://www.cerkva.info/old/uploads/posts/1215808936_01.jpg" TargetMode="External"/><Relationship Id="rId3" Type="http://schemas.openxmlformats.org/officeDocument/2006/relationships/hyperlink" Target="http://img-fotki.yandex.ru/get/5903/tatyana2q8-medvedeva.260/0_5e45c_9e6e6e36_XL" TargetMode="External"/><Relationship Id="rId7" Type="http://schemas.openxmlformats.org/officeDocument/2006/relationships/hyperlink" Target="http://img.oboz.obozrevatel.com/files/28/_Picture_file_path_28079.jpg" TargetMode="External"/><Relationship Id="rId12" Type="http://schemas.openxmlformats.org/officeDocument/2006/relationships/hyperlink" Target="http://img0.liveinternet.ru/images/attach/c/4/80/696/80696118_4159622_0_5a2f4_29d53164_XL_jpg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egabook.ru/MObjects2/data/pict2006/new1/isi116a.jpg" TargetMode="External"/><Relationship Id="rId11" Type="http://schemas.openxmlformats.org/officeDocument/2006/relationships/hyperlink" Target="http://wallpaper.goodfon.ru/image/13639-800x600.jpg" TargetMode="External"/><Relationship Id="rId5" Type="http://schemas.openxmlformats.org/officeDocument/2006/relationships/hyperlink" Target="http://www.museum.ru/imgB.asp?53634" TargetMode="External"/><Relationship Id="rId10" Type="http://schemas.openxmlformats.org/officeDocument/2006/relationships/hyperlink" Target="http://www.bibliotekar.ru/nauka/45-9.htm" TargetMode="External"/><Relationship Id="rId4" Type="http://schemas.openxmlformats.org/officeDocument/2006/relationships/hyperlink" Target="http://forum.exler.ru/arc/uploads/108/post-1249500496.jpg" TargetMode="External"/><Relationship Id="rId9" Type="http://schemas.openxmlformats.org/officeDocument/2006/relationships/hyperlink" Target="http://comfort-house.com.ua/design/pic/sof_2_1.jpg" TargetMode="External"/><Relationship Id="rId14" Type="http://schemas.openxmlformats.org/officeDocument/2006/relationships/hyperlink" Target="http://vseimena.com/upload/Yaroslav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park.com.ua/d/27593-3/P1000021.jpg" TargetMode="External"/><Relationship Id="rId3" Type="http://schemas.openxmlformats.org/officeDocument/2006/relationships/hyperlink" Target="http://img-fotki.yandex.ru/get/3105/butry.0/0_25d96_82d071d1_XL.jpg" TargetMode="External"/><Relationship Id="rId7" Type="http://schemas.openxmlformats.org/officeDocument/2006/relationships/hyperlink" Target="http://mir-chudes.my1.ru/kniga/image010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.allday.ru/uploads/posts/2009-02/1233767902_previev-1.jpg&#1103;" TargetMode="External"/><Relationship Id="rId11" Type="http://schemas.openxmlformats.org/officeDocument/2006/relationships/hyperlink" Target="http://open.az/uploads/posts/2011-09/thumbs/1317267429_7c2e04606203ca66830a98af87ea8ee3.jpg" TargetMode="External"/><Relationship Id="rId5" Type="http://schemas.openxmlformats.org/officeDocument/2006/relationships/hyperlink" Target="http://www.sinykova.ru/wp-content/gallery/library/rukopis_01.jpg" TargetMode="External"/><Relationship Id="rId10" Type="http://schemas.openxmlformats.org/officeDocument/2006/relationships/hyperlink" Target="http://2.bp.blogspot.com/_vYPNKwAeQNI/S26BG8NGprI/AAAAAAAAACE/0UY0J-a4k3I/s320/=?koi8-r?Q?280px-Yaroslav=" TargetMode="External"/><Relationship Id="rId4" Type="http://schemas.openxmlformats.org/officeDocument/2006/relationships/hyperlink" Target="http://dcbs-nvkz.narod.ru/images/kniga-14.gif" TargetMode="External"/><Relationship Id="rId9" Type="http://schemas.openxmlformats.org/officeDocument/2006/relationships/hyperlink" Target="http://www.oboznik.ru/wp-content/uploads/2012/04/124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plit.ru/books/item/f00/s00/z0000007/st028.s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bliotekar.ru/nauka/45-9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Картинка 3 из 61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2988" y="1563688"/>
            <a:ext cx="69135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parajita" pitchFamily="34" charset="0"/>
              </a:rPr>
              <a:t>Библиотека Ярослава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Aparajit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250" y="2560638"/>
            <a:ext cx="5526088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>
                <a:solidFill>
                  <a:srgbClr val="A6431A"/>
                </a:solidFill>
              </a:rPr>
              <a:t>П</a:t>
            </a:r>
            <a:r>
              <a:rPr lang="ru-RU" sz="2000" b="1">
                <a:solidFill>
                  <a:srgbClr val="A6431A"/>
                </a:solidFill>
                <a:latin typeface="Gungsuh" pitchFamily="18" charset="-127"/>
                <a:ea typeface="Gungsuh" pitchFamily="18" charset="-127"/>
              </a:rPr>
              <a:t>ервая библиотека Древней Руси </a:t>
            </a:r>
            <a:r>
              <a:rPr lang="ru-RU" sz="2000" b="1">
                <a:solidFill>
                  <a:srgbClr val="A6431A"/>
                </a:solidFill>
              </a:rPr>
              <a:t>библиотека </a:t>
            </a:r>
            <a:r>
              <a:rPr lang="ru-RU" b="1">
                <a:solidFill>
                  <a:srgbClr val="A6431A"/>
                </a:solidFill>
              </a:rPr>
              <a:t>Ярослава Мудрого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3350" y="3482975"/>
            <a:ext cx="6553200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>
                <a:solidFill>
                  <a:srgbClr val="484A5A"/>
                </a:solidFill>
                <a:latin typeface="Gungsuh" pitchFamily="18" charset="-127"/>
                <a:ea typeface="Gungsuh" pitchFamily="18" charset="-127"/>
              </a:rPr>
              <a:t>              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-1588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Картинка 5 из 33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980728"/>
            <a:ext cx="3333750" cy="4029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995738" y="2276475"/>
            <a:ext cx="4572000" cy="37861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В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библиотеке хранились книги в основном церковного содержания: евангелия, книги пророков, премудрости Соломона, апостол, жития святых.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Исследователи полагают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, что число томов в библиотеке доходило до 500, а трудились над ее созданием 20 мастеров в течение двенадцати с половиной лет.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54050" y="3933825"/>
            <a:ext cx="7777163" cy="224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Само слово “библиотека” в Древней Руси почти не употреблялось. Впервые оно встречается в знаменитой “Геннадиевской библии”, которая была переведена и переписана в Новгороде в самом конце 15 века (1499 г.). Термин этот был для русских людей непривычным, поэтому на полях против него переводчик делал пояснение: “книжный дом”. </a:t>
            </a:r>
          </a:p>
        </p:txBody>
      </p:sp>
      <p:pic>
        <p:nvPicPr>
          <p:cNvPr id="5" name="Picture 2" descr="Картинка 2 из 1995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-1235"/>
          <a:stretch/>
        </p:blipFill>
        <p:spPr bwMode="auto">
          <a:xfrm>
            <a:off x="1966888" y="1059286"/>
            <a:ext cx="4887022" cy="2626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03575" y="4664075"/>
            <a:ext cx="4572000" cy="6778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)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</p:txBody>
      </p:sp>
      <p:pic>
        <p:nvPicPr>
          <p:cNvPr id="4" name="Picture 2" descr="Картинка 6 из 22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46005" y="2348880"/>
            <a:ext cx="5760640" cy="3906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817563" y="260350"/>
            <a:ext cx="7416800" cy="1939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В 1237 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монголо-татары напали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на русские княжества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Картинка 15 из 41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69766" y="260648"/>
            <a:ext cx="33147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611188" y="5165725"/>
            <a:ext cx="7921625" cy="1692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6 декабря 1240 года, когда ничто уже не могло сдержать натиска татаро-монголов, Киев был взят. Последние защитники города делали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отчаянные попытки защитить город. Но враги разграбили собор, 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а книги в лучшем случае выбросили.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31875" y="5251450"/>
            <a:ext cx="7129463" cy="86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С тех пор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 местонахождение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книг из библиотеки Ярослава Мудрого неизвестно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7000" y="527050"/>
            <a:ext cx="9037638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accent2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</p:txBody>
      </p:sp>
      <p:pic>
        <p:nvPicPr>
          <p:cNvPr id="4" name="Picture 2" descr="Картинка 1 из 15319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tretch/>
        </p:blipFill>
        <p:spPr bwMode="auto">
          <a:xfrm>
            <a:off x="2984165" y="657855"/>
            <a:ext cx="3124535" cy="4338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5588" y="606425"/>
            <a:ext cx="864076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«Книги имеют свою судьбу», - говорит древняя мудрость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1075" y="4868863"/>
            <a:ext cx="7272338" cy="1631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У древнерусских книг, записанных кириллицей, завидная судьба: они намного пережили своих создателей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.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Они рассказывают нам, далеким потомкам, о своем суровом времени, о своих современниках. </a:t>
            </a:r>
          </a:p>
        </p:txBody>
      </p:sp>
      <p:pic>
        <p:nvPicPr>
          <p:cNvPr id="5124" name="Picture 4" descr="Картинка 0 из 765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93486" y="2060848"/>
            <a:ext cx="3447268" cy="251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088" y="4581525"/>
            <a:ext cx="7129462" cy="1908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Значение древнерусских библиотек, которые были и просветительскими учреждениями, и книжными мастерскими, и ”книгохранилищами” огромно: они сберегли, сохранили для нас ценнейшие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памятники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старины.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27000" y="527050"/>
            <a:ext cx="9037638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accent2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</p:txBody>
      </p:sp>
      <p:pic>
        <p:nvPicPr>
          <p:cNvPr id="6146" name="Picture 2" descr="http://mir-chudes.my1.ru/kniga/image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15816" y="404664"/>
            <a:ext cx="2952328" cy="4012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288" y="765175"/>
            <a:ext cx="8497887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«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Добро есть, братие, почитание книжное...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Красота воину оружие, кораблю - ветрила, так и праведнику почитание книжное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575" y="4664075"/>
            <a:ext cx="4572000" cy="9858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(«Слово о почитании книжном», Изборник 1076 года)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088" y="-14288"/>
            <a:ext cx="9250363" cy="696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03575" y="4664075"/>
            <a:ext cx="4572000" cy="6778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3413" y="188913"/>
            <a:ext cx="7851775" cy="1938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Почему Ярослава назвали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Мудрым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?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В чём была его мудрость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?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40200" y="3373438"/>
            <a:ext cx="3914775" cy="2862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Мудрый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–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основанный на добре и истине; праведный, соединяющий в себе любовь и правду, в высшей степени разумный и благомеренный.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 (Из толкового словаря В. Даля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)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</p:txBody>
      </p:sp>
      <p:pic>
        <p:nvPicPr>
          <p:cNvPr id="6" name="Picture 2" descr="Картинка 4 из 5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2127632"/>
            <a:ext cx="3419475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11638" y="2492375"/>
            <a:ext cx="4572000" cy="2554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На территории Софийского заповедника у входа в собор в 1967 году установлен мемориальный знак, на нем - портрет Ярослава Мудрого с книгой в руке и текст из летописи «Повесть временных лет».</a:t>
            </a:r>
          </a:p>
        </p:txBody>
      </p:sp>
      <p:pic>
        <p:nvPicPr>
          <p:cNvPr id="7170" name="Picture 2" descr="Картинка 10 из 868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-5509" b="32"/>
          <a:stretch/>
        </p:blipFill>
        <p:spPr bwMode="auto">
          <a:xfrm>
            <a:off x="375072" y="646160"/>
            <a:ext cx="3589536" cy="5598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9750" y="4618038"/>
            <a:ext cx="8064500" cy="1938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Великий князь Киевский,  русский государственный деятель и полководец, сын Владимира Святославовича и полоцкой княжны Рогнеды Рогволодовны.</a:t>
            </a:r>
          </a:p>
          <a:p>
            <a:pPr algn="just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                                    ок. 978 - 20.02.1054 </a:t>
            </a:r>
          </a:p>
          <a:p>
            <a:pPr algn="just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                                   Правил в 1019-1054 </a:t>
            </a:r>
          </a:p>
        </p:txBody>
      </p:sp>
      <p:pic>
        <p:nvPicPr>
          <p:cNvPr id="1031" name="Picture 7" descr="Картинка 6 из 33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04840" y="222497"/>
            <a:ext cx="2808312" cy="3638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612900" y="3910013"/>
            <a:ext cx="27511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Ярослав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 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2613" y="3860800"/>
            <a:ext cx="24907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Мудрый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 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435600" y="1611313"/>
            <a:ext cx="2286000" cy="3970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«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В лето 6545. Сей же Ярослав, сын Володимер, насея книжными словесы сердца верных людей. Велика бо польза бывает человеку от учения книжного».</a:t>
            </a:r>
          </a:p>
        </p:txBody>
      </p:sp>
      <p:pic>
        <p:nvPicPr>
          <p:cNvPr id="34819" name="Picture 8" descr="yroslavlibery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20713"/>
            <a:ext cx="4464050" cy="5949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3203575" y="46640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7550" y="4849813"/>
            <a:ext cx="7704138" cy="1322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Формально в число святых Ярослав не входит, но 8 декабря 2005 года, по благословению Святейшего Патриарха Алексия II, 20 февраля (5 марта) было внесено в месяцеслов, в честь дня поминовения благоверного князя Ярослава Мудрого. </a:t>
            </a:r>
          </a:p>
        </p:txBody>
      </p:sp>
      <p:pic>
        <p:nvPicPr>
          <p:cNvPr id="4" name="Picture 2" descr="http://2.bp.blogspot.com/_vYPNKwAeQNI/S26BG8NGprI/AAAAAAAAACE/0UY0J-a4k3I/s320/%3D%3Fkoi8-r%3FQ%3F280px-Yaroslav%3D5Fthe%3D5FWise-711314.jpg%3F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74628" y="484919"/>
            <a:ext cx="3143931" cy="4191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73050" y="476250"/>
            <a:ext cx="8597900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Можно ли Ярослава Мудрого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считать великим человеком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?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4663" y="2373313"/>
            <a:ext cx="4175125" cy="3478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Основал города, обеспечивал мир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а границах;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создал первую на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Р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уси библиотеку;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беспечил культурный рассвет Руси;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здал новые законы.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</p:txBody>
      </p:sp>
      <p:pic>
        <p:nvPicPr>
          <p:cNvPr id="4" name="Picture 2" descr="Картинка 3 из 4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3733" y="1982083"/>
            <a:ext cx="3672407" cy="4475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Картинка 8 из 1547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052513"/>
            <a:ext cx="33337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088" y="4221163"/>
            <a:ext cx="7848600" cy="2246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Всегда, во все времена, во всех странах мира люди славили Книгу, это "великое чудо из всех чудес". И похвала ей проходит через века нашей страны. Книга - это и лекарство для души, и кладовая наук, и неиссякаемый источник мудрости. Она озаряет человеческую душу светом истины, наставляет его на путь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добродетели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-14288"/>
            <a:ext cx="9144000" cy="700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0" y="126523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alibri" pitchFamily="34" charset="0"/>
                <a:hlinkClick r:id="rId3"/>
              </a:rPr>
              <a:t>http://img-fotki.yandex.ru/get/5903/tatyana2q8-medvedeva.260/0_5e45c_9e6e6e36_XL</a:t>
            </a: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- </a:t>
            </a:r>
            <a:r>
              <a:rPr lang="ru-RU" b="1">
                <a:latin typeface="Calibri" pitchFamily="34" charset="0"/>
              </a:rPr>
              <a:t>фон</a:t>
            </a: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107950" y="1638300"/>
            <a:ext cx="9036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4"/>
              </a:rPr>
              <a:t>http://forum.exler.ru/arc/uploads/108/post-1249500496.jpg</a:t>
            </a:r>
            <a:r>
              <a:rPr lang="ru-RU" b="1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- </a:t>
            </a:r>
            <a:r>
              <a:rPr lang="ru-RU" b="1">
                <a:latin typeface="Calibri" pitchFamily="34" charset="0"/>
              </a:rPr>
              <a:t>монастырская библиотека</a:t>
            </a:r>
          </a:p>
        </p:txBody>
      </p:sp>
      <p:sp>
        <p:nvSpPr>
          <p:cNvPr id="38916" name="Прямоугольник 3"/>
          <p:cNvSpPr>
            <a:spLocks noChangeArrowheads="1"/>
          </p:cNvSpPr>
          <p:nvPr/>
        </p:nvSpPr>
        <p:spPr bwMode="auto">
          <a:xfrm>
            <a:off x="206375" y="2024063"/>
            <a:ext cx="8934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5"/>
              </a:rPr>
              <a:t>http://www.museum.ru/imgB.asp?53634</a:t>
            </a:r>
            <a:r>
              <a:rPr lang="ru-RU" b="1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– </a:t>
            </a:r>
            <a:r>
              <a:rPr lang="ru-RU" b="1">
                <a:latin typeface="Calibri" pitchFamily="34" charset="0"/>
              </a:rPr>
              <a:t>Ярослав в библиотеке </a:t>
            </a:r>
          </a:p>
        </p:txBody>
      </p:sp>
      <p:sp>
        <p:nvSpPr>
          <p:cNvPr id="38917" name="Прямоугольник 5"/>
          <p:cNvSpPr>
            <a:spLocks noChangeArrowheads="1"/>
          </p:cNvSpPr>
          <p:nvPr/>
        </p:nvSpPr>
        <p:spPr bwMode="auto">
          <a:xfrm>
            <a:off x="138113" y="2417763"/>
            <a:ext cx="8713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6"/>
              </a:rPr>
              <a:t>http://</a:t>
            </a:r>
            <a:r>
              <a:rPr lang="en-US" b="1">
                <a:latin typeface="Calibri" pitchFamily="34" charset="0"/>
                <a:hlinkClick r:id="rId6"/>
              </a:rPr>
              <a:t>www.megabook.ru/MObjects2/data/pict2006/new1/isi116a.jpg</a:t>
            </a:r>
            <a:r>
              <a:rPr lang="ru-RU" b="1">
                <a:latin typeface="Calibri" pitchFamily="34" charset="0"/>
              </a:rPr>
              <a:t> -</a:t>
            </a:r>
            <a:r>
              <a:rPr lang="ru-RU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церковь Святой Софии </a:t>
            </a:r>
          </a:p>
        </p:txBody>
      </p:sp>
      <p:sp>
        <p:nvSpPr>
          <p:cNvPr id="38918" name="Прямоугольник 6"/>
          <p:cNvSpPr>
            <a:spLocks noChangeArrowheads="1"/>
          </p:cNvSpPr>
          <p:nvPr/>
        </p:nvSpPr>
        <p:spPr bwMode="auto">
          <a:xfrm>
            <a:off x="120650" y="4454525"/>
            <a:ext cx="868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7"/>
              </a:rPr>
              <a:t>http://img.oboz.obozrevatel.com/files/28/_Picture_file_path_28079.jpg</a:t>
            </a:r>
            <a:r>
              <a:rPr lang="ru-RU" b="1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– </a:t>
            </a:r>
            <a:r>
              <a:rPr lang="ru-RU" b="1">
                <a:latin typeface="Calibri" pitchFamily="34" charset="0"/>
              </a:rPr>
              <a:t>фото собора</a:t>
            </a:r>
          </a:p>
        </p:txBody>
      </p:sp>
      <p:sp>
        <p:nvSpPr>
          <p:cNvPr id="38919" name="Прямоугольник 7"/>
          <p:cNvSpPr>
            <a:spLocks noChangeArrowheads="1"/>
          </p:cNvSpPr>
          <p:nvPr/>
        </p:nvSpPr>
        <p:spPr bwMode="auto">
          <a:xfrm>
            <a:off x="234950" y="3087688"/>
            <a:ext cx="8497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8"/>
              </a:rPr>
              <a:t>http://alternathistory.org.ua/files/040811_Yaroslav_Mudriy.jpg</a:t>
            </a:r>
            <a:r>
              <a:rPr lang="ru-RU">
                <a:latin typeface="Calibri" pitchFamily="34" charset="0"/>
              </a:rPr>
              <a:t> - </a:t>
            </a:r>
            <a:r>
              <a:rPr lang="ru-RU" b="1">
                <a:latin typeface="Calibri" pitchFamily="34" charset="0"/>
              </a:rPr>
              <a:t>икона Ярослав Мудрый</a:t>
            </a:r>
          </a:p>
        </p:txBody>
      </p:sp>
      <p:sp>
        <p:nvSpPr>
          <p:cNvPr id="38920" name="Прямоугольник 8"/>
          <p:cNvSpPr>
            <a:spLocks noChangeArrowheads="1"/>
          </p:cNvSpPr>
          <p:nvPr/>
        </p:nvSpPr>
        <p:spPr bwMode="auto">
          <a:xfrm>
            <a:off x="377825" y="3632200"/>
            <a:ext cx="8424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Calibri" pitchFamily="34" charset="0"/>
                <a:hlinkClick r:id="rId9"/>
              </a:rPr>
              <a:t>http://comfort-house.com.ua/design/pic/sof_2_1.jpg</a:t>
            </a:r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- завершение постройки</a:t>
            </a:r>
          </a:p>
        </p:txBody>
      </p:sp>
      <p:sp>
        <p:nvSpPr>
          <p:cNvPr id="38921" name="Прямоугольник 11"/>
          <p:cNvSpPr>
            <a:spLocks noChangeArrowheads="1"/>
          </p:cNvSpPr>
          <p:nvPr/>
        </p:nvSpPr>
        <p:spPr bwMode="auto">
          <a:xfrm>
            <a:off x="333375" y="4076700"/>
            <a:ext cx="845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alibri" pitchFamily="34" charset="0"/>
                <a:hlinkClick r:id="rId10"/>
              </a:rPr>
              <a:t>http://www.bibliotekar.ru/nauka/45-9.htm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u="sng">
                <a:latin typeface="Calibri" pitchFamily="34" charset="0"/>
              </a:rPr>
              <a:t>- о библиотеке</a:t>
            </a:r>
            <a:endParaRPr lang="ru-RU" b="1">
              <a:latin typeface="Calibri" pitchFamily="34" charset="0"/>
            </a:endParaRPr>
          </a:p>
        </p:txBody>
      </p:sp>
      <p:sp>
        <p:nvSpPr>
          <p:cNvPr id="38922" name="Прямоугольник 4"/>
          <p:cNvSpPr>
            <a:spLocks noChangeArrowheads="1"/>
          </p:cNvSpPr>
          <p:nvPr/>
        </p:nvSpPr>
        <p:spPr bwMode="auto">
          <a:xfrm>
            <a:off x="539750" y="2760663"/>
            <a:ext cx="792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11"/>
              </a:rPr>
              <a:t>http://wallpaper.goodfon.ru/image/13639-800x600.jpg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1475" y="419100"/>
            <a:ext cx="59690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Интернет - ресурсы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</p:txBody>
      </p:sp>
      <p:sp>
        <p:nvSpPr>
          <p:cNvPr id="38924" name="Прямоугольник 13"/>
          <p:cNvSpPr>
            <a:spLocks noChangeArrowheads="1"/>
          </p:cNvSpPr>
          <p:nvPr/>
        </p:nvSpPr>
        <p:spPr bwMode="auto">
          <a:xfrm>
            <a:off x="201613" y="4822825"/>
            <a:ext cx="8577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12"/>
              </a:rPr>
              <a:t>http://img0.liveinternet.ru/images/attach/c/4/80/696/80696118_4159622_0_5a2f4_29d53164_XL_jpg.png</a:t>
            </a:r>
            <a:r>
              <a:rPr lang="ru-RU" b="1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- слайд 21</a:t>
            </a:r>
          </a:p>
        </p:txBody>
      </p:sp>
      <p:sp>
        <p:nvSpPr>
          <p:cNvPr id="38925" name="Прямоугольник 9"/>
          <p:cNvSpPr>
            <a:spLocks noChangeArrowheads="1"/>
          </p:cNvSpPr>
          <p:nvPr/>
        </p:nvSpPr>
        <p:spPr bwMode="auto">
          <a:xfrm>
            <a:off x="234950" y="5505450"/>
            <a:ext cx="8550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13"/>
              </a:rPr>
              <a:t>http://www.cerkva.info/old/uploads/posts/1215808936_01.jpg</a:t>
            </a:r>
            <a:r>
              <a:rPr lang="ru-RU" b="1">
                <a:latin typeface="Calibri" pitchFamily="34" charset="0"/>
              </a:rPr>
              <a:t> - икона</a:t>
            </a:r>
          </a:p>
        </p:txBody>
      </p:sp>
      <p:sp>
        <p:nvSpPr>
          <p:cNvPr id="38926" name="Прямоугольник 10"/>
          <p:cNvSpPr>
            <a:spLocks noChangeArrowheads="1"/>
          </p:cNvSpPr>
          <p:nvPr/>
        </p:nvSpPr>
        <p:spPr bwMode="auto">
          <a:xfrm>
            <a:off x="20638" y="5942013"/>
            <a:ext cx="872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  <a:hlinkClick r:id="rId14"/>
              </a:rPr>
              <a:t>http://vseimena.com/upload/Yaroslav.jpg</a:t>
            </a:r>
            <a:r>
              <a:rPr lang="ru-RU" sz="2000" b="1">
                <a:latin typeface="Calibri" pitchFamily="34" charset="0"/>
              </a:rPr>
              <a:t> - слайд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5292725" y="2420938"/>
            <a:ext cx="22860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>
                <a:latin typeface="Calibri" pitchFamily="34" charset="0"/>
              </a:rPr>
              <a:t>	</a:t>
            </a:r>
            <a:endParaRPr lang="ru-RU" b="1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971550" y="1341438"/>
            <a:ext cx="806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3"/>
              </a:rPr>
              <a:t>http://img-fotki.yandex.ru/get/3105/butry.0/0_25d96_82d071d1_XL.jpg</a:t>
            </a:r>
            <a:r>
              <a:rPr lang="ru-RU" b="1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- </a:t>
            </a:r>
            <a:r>
              <a:rPr lang="ru-RU" b="1">
                <a:latin typeface="Calibri" pitchFamily="34" charset="0"/>
              </a:rPr>
              <a:t>карта</a:t>
            </a:r>
          </a:p>
        </p:txBody>
      </p:sp>
      <p:sp>
        <p:nvSpPr>
          <p:cNvPr id="39940" name="Прямоугольник 3"/>
          <p:cNvSpPr>
            <a:spLocks noChangeArrowheads="1"/>
          </p:cNvSpPr>
          <p:nvPr/>
        </p:nvSpPr>
        <p:spPr bwMode="auto">
          <a:xfrm>
            <a:off x="1116013" y="1916113"/>
            <a:ext cx="7272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4"/>
              </a:rPr>
              <a:t>http://dcbs-nvkz.narod.ru/images/kniga-14.gif</a:t>
            </a:r>
            <a:r>
              <a:rPr lang="ru-RU" b="1">
                <a:latin typeface="Calibri" pitchFamily="34" charset="0"/>
              </a:rPr>
              <a:t> - книга</a:t>
            </a:r>
          </a:p>
        </p:txBody>
      </p:sp>
      <p:sp>
        <p:nvSpPr>
          <p:cNvPr id="39941" name="Прямоугольник 4"/>
          <p:cNvSpPr>
            <a:spLocks noChangeArrowheads="1"/>
          </p:cNvSpPr>
          <p:nvPr/>
        </p:nvSpPr>
        <p:spPr bwMode="auto">
          <a:xfrm>
            <a:off x="971550" y="2459038"/>
            <a:ext cx="7129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5"/>
              </a:rPr>
              <a:t>http://www.sinykova.ru/wp-content/gallery/library/rukopis_01.jpg</a:t>
            </a:r>
            <a:r>
              <a:rPr lang="ru-RU" b="1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- </a:t>
            </a:r>
            <a:r>
              <a:rPr lang="ru-RU" b="1">
                <a:latin typeface="Calibri" pitchFamily="34" charset="0"/>
              </a:rPr>
              <a:t>слайд 6</a:t>
            </a:r>
          </a:p>
        </p:txBody>
      </p:sp>
      <p:sp>
        <p:nvSpPr>
          <p:cNvPr id="39942" name="Прямоугольник 5"/>
          <p:cNvSpPr>
            <a:spLocks noChangeArrowheads="1"/>
          </p:cNvSpPr>
          <p:nvPr/>
        </p:nvSpPr>
        <p:spPr bwMode="auto">
          <a:xfrm>
            <a:off x="944563" y="3100388"/>
            <a:ext cx="7443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6"/>
              </a:rPr>
              <a:t>http://i.allday.ru/uploads/posts/2009-02/1233767902_previev-1.jpg</a:t>
            </a:r>
            <a:r>
              <a:rPr lang="ru-RU" b="1">
                <a:latin typeface="Calibri" pitchFamily="34" charset="0"/>
                <a:hlinkClick r:id="rId6"/>
              </a:rPr>
              <a:t>я</a:t>
            </a:r>
            <a:r>
              <a:rPr lang="ru-RU" b="1">
                <a:latin typeface="Calibri" pitchFamily="34" charset="0"/>
              </a:rPr>
              <a:t> книга  - древняя</a:t>
            </a:r>
          </a:p>
        </p:txBody>
      </p:sp>
      <p:sp>
        <p:nvSpPr>
          <p:cNvPr id="39943" name="Прямоугольник 6"/>
          <p:cNvSpPr>
            <a:spLocks noChangeArrowheads="1"/>
          </p:cNvSpPr>
          <p:nvPr/>
        </p:nvSpPr>
        <p:spPr bwMode="auto">
          <a:xfrm>
            <a:off x="944563" y="3803650"/>
            <a:ext cx="7443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7"/>
              </a:rPr>
              <a:t>http://mir-chudes.my1.ru/kniga/image010.jpg</a:t>
            </a:r>
            <a:r>
              <a:rPr lang="ru-RU" b="1">
                <a:latin typeface="Calibri" pitchFamily="34" charset="0"/>
              </a:rPr>
              <a:t> = рисунок библиотеки</a:t>
            </a:r>
          </a:p>
        </p:txBody>
      </p:sp>
      <p:sp>
        <p:nvSpPr>
          <p:cNvPr id="39944" name="Прямоугольник 7"/>
          <p:cNvSpPr>
            <a:spLocks noChangeArrowheads="1"/>
          </p:cNvSpPr>
          <p:nvPr/>
        </p:nvSpPr>
        <p:spPr bwMode="auto">
          <a:xfrm>
            <a:off x="720725" y="4171950"/>
            <a:ext cx="738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8"/>
              </a:rPr>
              <a:t>http://photopark.com.ua/d/27593-3/P1000021.jpg</a:t>
            </a:r>
            <a:r>
              <a:rPr lang="ru-RU" b="1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- </a:t>
            </a:r>
            <a:r>
              <a:rPr lang="ru-RU" b="1">
                <a:latin typeface="Calibri" pitchFamily="34" charset="0"/>
              </a:rPr>
              <a:t>памятник Ярославу</a:t>
            </a:r>
          </a:p>
        </p:txBody>
      </p:sp>
      <p:sp>
        <p:nvSpPr>
          <p:cNvPr id="39945" name="Прямоугольник 8"/>
          <p:cNvSpPr>
            <a:spLocks noChangeArrowheads="1"/>
          </p:cNvSpPr>
          <p:nvPr/>
        </p:nvSpPr>
        <p:spPr bwMode="auto">
          <a:xfrm>
            <a:off x="720725" y="4543425"/>
            <a:ext cx="7954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9"/>
              </a:rPr>
              <a:t>http://www.oboznik.ru/wp-content/uploads/2012/04/124.jpg</a:t>
            </a:r>
            <a:r>
              <a:rPr lang="ru-RU" b="1">
                <a:latin typeface="Calibri" pitchFamily="34" charset="0"/>
              </a:rPr>
              <a:t> - монголо-татарское иго</a:t>
            </a:r>
          </a:p>
        </p:txBody>
      </p:sp>
      <p:sp>
        <p:nvSpPr>
          <p:cNvPr id="39946" name="Прямоугольник 9"/>
          <p:cNvSpPr>
            <a:spLocks noChangeArrowheads="1"/>
          </p:cNvSpPr>
          <p:nvPr/>
        </p:nvSpPr>
        <p:spPr bwMode="auto">
          <a:xfrm>
            <a:off x="720725" y="5199063"/>
            <a:ext cx="7380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10"/>
              </a:rPr>
              <a:t>http://2.bp.blogspot.com/_vYPNKwAeQNI/S26BG8NGprI/AAAAAAAAACE/0UY0J-a4k3I/s320/%3D%3Fkoi8-r%3FQ%3F280px-Yaroslav%3D</a:t>
            </a:r>
            <a:r>
              <a:rPr lang="ru-RU" b="1">
                <a:latin typeface="Calibri" pitchFamily="34" charset="0"/>
              </a:rPr>
              <a:t>  - лик Ярослава Мудрого</a:t>
            </a:r>
          </a:p>
        </p:txBody>
      </p:sp>
      <p:sp>
        <p:nvSpPr>
          <p:cNvPr id="39947" name="Прямоугольник 10"/>
          <p:cNvSpPr>
            <a:spLocks noChangeArrowheads="1"/>
          </p:cNvSpPr>
          <p:nvPr/>
        </p:nvSpPr>
        <p:spPr bwMode="auto">
          <a:xfrm>
            <a:off x="712788" y="5948363"/>
            <a:ext cx="8281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Calibri" pitchFamily="34" charset="0"/>
                <a:hlinkClick r:id="rId11"/>
              </a:rPr>
              <a:t>http://open.az/uploads/posts/2011-09/thumbs/1317267429_7c2e04606203ca66830a98af87ea8ee3.jpg</a:t>
            </a:r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- древние книги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8888" y="304800"/>
            <a:ext cx="6315075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Источники текстовой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 информации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1628775"/>
            <a:ext cx="71294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Библиотека юного  исследователя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  <a:hlinkClick r:id="rId3"/>
              </a:rPr>
              <a:t>http://nplit.ru/books/item/f00/s00/z0000007/st028.shtml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550" y="2420938"/>
            <a:ext cx="712946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Клад Ярослава Мудрого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http://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www.teacherjournal.ru/shkola/shkolnaya-biblioteka/2446-klad-yaroslava-mudrogo.html</a:t>
            </a:r>
          </a:p>
        </p:txBody>
      </p:sp>
      <p:sp>
        <p:nvSpPr>
          <p:cNvPr id="40965" name="Прямоугольник 8"/>
          <p:cNvSpPr>
            <a:spLocks noChangeArrowheads="1"/>
          </p:cNvSpPr>
          <p:nvPr/>
        </p:nvSpPr>
        <p:spPr bwMode="auto">
          <a:xfrm>
            <a:off x="936625" y="3613150"/>
            <a:ext cx="438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alibri" pitchFamily="34" charset="0"/>
                <a:hlinkClick r:id="rId4"/>
              </a:rPr>
              <a:t>http://www.bibliotekar.ru/nauka/45-9.htm</a:t>
            </a:r>
            <a:r>
              <a:rPr lang="ru-RU" u="sng">
                <a:latin typeface="Calibri" pitchFamily="34" charset="0"/>
              </a:rPr>
              <a:t> - </a:t>
            </a:r>
            <a:endParaRPr lang="ru-RU">
              <a:latin typeface="Calibri" pitchFamily="34" charset="0"/>
            </a:endParaRPr>
          </a:p>
        </p:txBody>
      </p:sp>
      <p:sp>
        <p:nvSpPr>
          <p:cNvPr id="40966" name="Прямоугольник 9"/>
          <p:cNvSpPr>
            <a:spLocks noChangeArrowheads="1"/>
          </p:cNvSpPr>
          <p:nvPr/>
        </p:nvSpPr>
        <p:spPr bwMode="auto">
          <a:xfrm>
            <a:off x="5148263" y="3613150"/>
            <a:ext cx="329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Библиотека Ярослава Мудрого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285288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148263" y="969963"/>
            <a:ext cx="3703637" cy="5016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 Появление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библиотек на Руси связывают с возникновением на территории нашей страны древнерусского государства- Киевская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Русь.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Книги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и другие памятники письменности  в 10-11 веках главным образом собирались в монастырях, церковных соборах великих князей и высшего духовенства.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</p:txBody>
      </p:sp>
      <p:pic>
        <p:nvPicPr>
          <p:cNvPr id="2050" name="Picture 2" descr="Картинка 2 из 219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970317"/>
            <a:ext cx="4361328" cy="5343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20638"/>
            <a:ext cx="9144001" cy="704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35375" y="3500438"/>
            <a:ext cx="5040313" cy="1939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Библиотеки способствовали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продолжению и углублению образования. Следил за книгами один из монахов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.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Книги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в монастыре накоплялись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и тщательно хранились. </a:t>
            </a:r>
          </a:p>
        </p:txBody>
      </p:sp>
      <p:pic>
        <p:nvPicPr>
          <p:cNvPr id="12292" name="Picture 4" descr="Картинка 2 из 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8860" y="1215007"/>
            <a:ext cx="299085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546475" y="836613"/>
            <a:ext cx="4997450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Библиотеки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в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Киевской Руси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63600" y="4221163"/>
            <a:ext cx="7416800" cy="2246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«Реки, напояющие Вселенную» - это образное, широко известное сравнение книг с реками, наполняющими Вселенную запечатлено в «Повести временных лет» под 1037 годом. В ней раскрывается строительная и книжная деятельность киевского князя Ярослава Мудрого.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 </a:t>
            </a:r>
          </a:p>
        </p:txBody>
      </p:sp>
      <p:pic>
        <p:nvPicPr>
          <p:cNvPr id="19459" name="Picture 2" descr="Картинка 0 из 776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765175"/>
            <a:ext cx="64801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19475" y="908050"/>
            <a:ext cx="5365750" cy="5324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Пристрастие к книгам возникло у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Ярослава в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раннем детстве. Ведь и отец 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его 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Владимир «любил словеса книжные», владел библиотекой, эту любовь он передал и сыну, который в связи с хромотой не мог предаваться детским забавам. Его мать - гордая полоцкая княжна Рогнеда с четырех лет приставила к сыну учителей греческих, болгарских, варяжских и даже латинских. Ярослав все больше и больше привязывался к чтению, овладевал «книжной премудростью», читал о великомучениках, о подвигах и страданиях, о великих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страстях.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</p:txBody>
      </p:sp>
      <p:pic>
        <p:nvPicPr>
          <p:cNvPr id="20483" name="Picture 2" descr="Картинка 27 из 776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93688"/>
            <a:ext cx="2909887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26988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76263" y="4149725"/>
            <a:ext cx="7991475" cy="224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Ярослав любил церковные уставы, очень любил священников, особенно монахов, прилежно читал книги ночью и днем. И собрал он многих писцов, приказывал переводить с греческого на славянское письмо, и списали они много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книг. Он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и приобрел много книг, поучаясь которыми, верующие люди наслаждаются Божественным учением.</a:t>
            </a:r>
          </a:p>
        </p:txBody>
      </p:sp>
      <p:pic>
        <p:nvPicPr>
          <p:cNvPr id="4098" name="Picture 2" descr="Картинка 26 из 33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40832" y="205678"/>
            <a:ext cx="2808312" cy="3643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артинка 8 из 417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tretch/>
        </p:blipFill>
        <p:spPr bwMode="auto">
          <a:xfrm>
            <a:off x="1835696" y="476672"/>
            <a:ext cx="5181600" cy="4726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00113" y="5394325"/>
            <a:ext cx="7632700" cy="1230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Ярослав Мудрый построил в Киеве  СОФИЙСКИЙ СОБОР (собор святой Софии) и основал в нём библиотеку.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Картинка 3 из 6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588"/>
            <a:ext cx="9144000" cy="69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77888" y="549275"/>
            <a:ext cx="7056437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О чём заботился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мудрый князь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?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8388" y="5157788"/>
            <a:ext cx="7200900" cy="1322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+mn-cs"/>
              </a:rPr>
              <a:t>В 1037 году постройка «Софии» завершилась. Это значит, что вместе с окончанием постройки в 1037 году могло начаться лишь основание библиотеки. </a:t>
            </a:r>
          </a:p>
        </p:txBody>
      </p:sp>
      <p:pic>
        <p:nvPicPr>
          <p:cNvPr id="4098" name="Picture 2" descr="Картинка 108 из 33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57945" y="2060848"/>
            <a:ext cx="557212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795</Words>
  <Application>Microsoft Office PowerPoint</Application>
  <PresentationFormat>Экран (4:3)</PresentationFormat>
  <Paragraphs>95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Calibri</vt:lpstr>
      <vt:lpstr>Arial</vt:lpstr>
      <vt:lpstr>Book Antiqua</vt:lpstr>
      <vt:lpstr>Aparajita</vt:lpstr>
      <vt:lpstr>Gungsuh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1</cp:lastModifiedBy>
  <cp:revision>43</cp:revision>
  <dcterms:created xsi:type="dcterms:W3CDTF">2012-06-06T09:47:06Z</dcterms:created>
  <dcterms:modified xsi:type="dcterms:W3CDTF">2020-05-20T05:09:53Z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2362408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