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  <p:sldMasterId id="2147483876" r:id="rId2"/>
    <p:sldMasterId id="2147484029" r:id="rId3"/>
    <p:sldMasterId id="2147484042" r:id="rId4"/>
  </p:sldMasterIdLst>
  <p:notesMasterIdLst>
    <p:notesMasterId r:id="rId17"/>
  </p:notesMasterIdLst>
  <p:handoutMasterIdLst>
    <p:handoutMasterId r:id="rId18"/>
  </p:handoutMasterIdLst>
  <p:sldIdLst>
    <p:sldId id="549" r:id="rId5"/>
    <p:sldId id="521" r:id="rId6"/>
    <p:sldId id="546" r:id="rId7"/>
    <p:sldId id="550" r:id="rId8"/>
    <p:sldId id="548" r:id="rId9"/>
    <p:sldId id="498" r:id="rId10"/>
    <p:sldId id="551" r:id="rId11"/>
    <p:sldId id="552" r:id="rId12"/>
    <p:sldId id="553" r:id="rId13"/>
    <p:sldId id="554" r:id="rId14"/>
    <p:sldId id="555" r:id="rId15"/>
    <p:sldId id="556" r:id="rId16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" id="{EC75EBE6-545F-4C09-A586-7BD5D137A6DA}">
          <p14:sldIdLst>
            <p14:sldId id="549"/>
            <p14:sldId id="521"/>
            <p14:sldId id="546"/>
            <p14:sldId id="550"/>
            <p14:sldId id="548"/>
            <p14:sldId id="498"/>
            <p14:sldId id="551"/>
            <p14:sldId id="552"/>
            <p14:sldId id="553"/>
            <p14:sldId id="554"/>
            <p14:sldId id="555"/>
            <p14:sldId id="55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791"/>
    <a:srgbClr val="3E284F"/>
    <a:srgbClr val="DACBE5"/>
    <a:srgbClr val="D74061"/>
    <a:srgbClr val="DBF250"/>
    <a:srgbClr val="78CABE"/>
    <a:srgbClr val="12A354"/>
    <a:srgbClr val="F0E1ED"/>
    <a:srgbClr val="FFFFFF"/>
    <a:srgbClr val="F3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1297" autoAdjust="0"/>
  </p:normalViewPr>
  <p:slideViewPr>
    <p:cSldViewPr snapToGrid="0">
      <p:cViewPr>
        <p:scale>
          <a:sx n="65" d="100"/>
          <a:sy n="65" d="100"/>
        </p:scale>
        <p:origin x="-2964" y="-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62E94-00F4-45E1-A9A4-B99AAAB644CA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C548D-6FBF-4FA5-A5FE-FE6A040E0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48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B07D08-E3F7-4BC0-B45D-8BDCAD09026F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BC7CEE-7103-40AD-AA41-4641494E9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C7CEE-7103-40AD-AA41-4641494E9E8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8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C7CEE-7103-40AD-AA41-4641494E9E8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8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1054E-C113-452F-9AEE-100A66C9063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BEC46-C5E2-4B00-93FD-EF82F4284C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23C46-110E-4F13-B13A-1914565471D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2158F-C07D-4E71-822C-68A648B4DE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658E3-6F5F-409D-8BD7-B31A53456C9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D6766-4E1A-4026-B100-8D8EA13BF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9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AE59-D9BC-4F2D-864E-9322730D8B63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69CC1-40B4-4725-9BCB-83F766EC168D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99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1E2EF-ED03-44B4-A4E5-F7F0C39CFA0C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EA56-0621-442C-A00E-92FA9731B3C5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9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C749-E910-4932-91A1-E8F4D0F81FFE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510DC-7900-49A9-8D60-6403C7906C6D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16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3FCC9-06DB-4D35-BB15-0D1C4398A842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D2218-2E87-4864-9D8C-A11E1C6DFDE4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5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28C7-D132-4B3F-8136-0E7F48E0B6AF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1A03-2DF9-48A3-B3D6-F3D864F17E78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81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ABEF-23BF-429C-A174-635B7B846165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1E865-1531-478A-AAFE-D1146CEFCA46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3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6CDEE-9170-444F-B75A-D9C8948412F7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D17F2-32A8-4C9F-92AE-6FB0A9415C83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65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0C78-7925-4C7F-AF5B-239063B5C0FF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3930-5BBC-446A-B389-B3A36AFA104C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2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5D89C-B26F-4732-8D52-7E5BB496F92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8845-C7E0-473D-8FA6-9959B0883666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3972-41F2-4662-AF74-EF033F0A9DD7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8CBA3-161C-4667-9C34-09E12DB9D536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DE338-DF4B-468E-9DF4-9E348DC16353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19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0A296-0C6B-4C0C-A884-DCB3EEA4A7CE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3D641-4BC8-466D-9777-0262DEE928DB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56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DFE09F-0B84-4B50-B04C-EDE870BABAA3}" type="datetimeFigureOut">
              <a:rPr lang="en-US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FFAE5F-18F7-4DB9-85AE-903BBCFE016C}" type="slidenum">
              <a:rPr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33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>
            <a:spLocks noChangeArrowheads="1"/>
          </p:cNvSpPr>
          <p:nvPr/>
        </p:nvSpPr>
        <p:spPr bwMode="auto">
          <a:xfrm>
            <a:off x="0" y="3"/>
            <a:ext cx="9144000" cy="885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>
              <a:solidFill>
                <a:srgbClr val="3E284F"/>
              </a:solidFill>
            </a:endParaRPr>
          </a:p>
        </p:txBody>
      </p:sp>
      <p:sp>
        <p:nvSpPr>
          <p:cNvPr id="6" name="bk object 17"/>
          <p:cNvSpPr>
            <a:spLocks noChangeArrowheads="1"/>
          </p:cNvSpPr>
          <p:nvPr/>
        </p:nvSpPr>
        <p:spPr bwMode="auto">
          <a:xfrm>
            <a:off x="0" y="6505587"/>
            <a:ext cx="9144000" cy="352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>
              <a:solidFill>
                <a:srgbClr val="3E284F"/>
              </a:solidFill>
            </a:endParaRPr>
          </a:p>
        </p:txBody>
      </p:sp>
      <p:sp>
        <p:nvSpPr>
          <p:cNvPr id="7" name="bk object 18"/>
          <p:cNvSpPr>
            <a:spLocks/>
          </p:cNvSpPr>
          <p:nvPr/>
        </p:nvSpPr>
        <p:spPr bwMode="auto">
          <a:xfrm>
            <a:off x="7758119" y="6467475"/>
            <a:ext cx="1385887" cy="0"/>
          </a:xfrm>
          <a:custGeom>
            <a:avLst/>
            <a:gdLst>
              <a:gd name="T0" fmla="*/ 0 w 1385570"/>
              <a:gd name="T1" fmla="*/ 1385570 w 138557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385570">
                <a:moveTo>
                  <a:pt x="0" y="0"/>
                </a:moveTo>
                <a:lnTo>
                  <a:pt x="1385570" y="0"/>
                </a:lnTo>
              </a:path>
            </a:pathLst>
          </a:custGeom>
          <a:noFill/>
          <a:ln w="72000">
            <a:solidFill>
              <a:srgbClr val="DD8F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3E284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63099" y="1254261"/>
            <a:ext cx="3211195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800" b="0" i="0">
                <a:solidFill>
                  <a:srgbClr val="2E57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79347" y="1687746"/>
            <a:ext cx="3736975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8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marL="12700">
              <a:spcBef>
                <a:spcPts val="705"/>
              </a:spcBef>
              <a:defRPr sz="1600" b="0" i="0" spc="-5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>
                <a:solidFill>
                  <a:srgbClr val="FFFFFF"/>
                </a:solidFill>
              </a:rPr>
              <a:t>23-24 </a:t>
            </a:r>
            <a:r>
              <a:rPr spc="-10">
                <a:solidFill>
                  <a:srgbClr val="FFFFFF"/>
                </a:solidFill>
              </a:rPr>
              <a:t>августа </a:t>
            </a:r>
            <a:r>
              <a:rPr>
                <a:solidFill>
                  <a:srgbClr val="FFFFFF"/>
                </a:solidFill>
              </a:rPr>
              <a:t>2017 </a:t>
            </a:r>
            <a:r>
              <a:rPr spc="-20">
                <a:solidFill>
                  <a:srgbClr val="FFFFFF"/>
                </a:solidFill>
              </a:rPr>
              <a:t>года, </a:t>
            </a:r>
            <a:r>
              <a:rPr spc="-100">
                <a:solidFill>
                  <a:srgbClr val="FFFFFF"/>
                </a:solidFill>
              </a:rPr>
              <a:t>г.</a:t>
            </a:r>
            <a:r>
              <a:rPr spc="25">
                <a:solidFill>
                  <a:srgbClr val="FFFFFF"/>
                </a:solidFill>
              </a:rPr>
              <a:t> </a:t>
            </a:r>
            <a:r>
              <a:rPr spc="-10">
                <a:solidFill>
                  <a:srgbClr val="FFFFFF"/>
                </a:solidFill>
              </a:rPr>
              <a:t>Красноярск</a:t>
            </a:r>
          </a:p>
        </p:txBody>
      </p:sp>
      <p:sp>
        <p:nvSpPr>
          <p:cNvPr id="9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marL="12700">
              <a:lnSpc>
                <a:spcPts val="2090"/>
              </a:lnSpc>
              <a:defRPr sz="1800" b="0" i="0" spc="-5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>
                <a:solidFill>
                  <a:srgbClr val="FFFFFF"/>
                </a:solidFill>
              </a:rPr>
              <a:t>kra</a:t>
            </a:r>
            <a:r>
              <a:rPr spc="-15">
                <a:solidFill>
                  <a:srgbClr val="FFFFFF"/>
                </a:solidFill>
              </a:rPr>
              <a:t>o</a:t>
            </a:r>
            <a:r>
              <a:rPr spc="0">
                <a:solidFill>
                  <a:srgbClr val="FFFFFF"/>
                </a:solidFill>
              </a:rPr>
              <a:t>.ru</a:t>
            </a:r>
          </a:p>
        </p:txBody>
      </p:sp>
      <p:sp>
        <p:nvSpPr>
          <p:cNvPr id="10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25400">
              <a:lnSpc>
                <a:spcPts val="1240"/>
              </a:lnSpc>
              <a:defRPr sz="1200" b="0" i="0" spc="-25" dirty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6EE34CD9-0468-415B-B5E6-0035A1223D4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7335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1054E-C113-452F-9AEE-100A66C9063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BEC46-C5E2-4B00-93FD-EF82F4284C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5D89C-B26F-4732-8D52-7E5BB496F92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62760-7462-4899-8B44-FF61F5CBFC9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664D2-1BD0-4A61-B152-7B31CC6A85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8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2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2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FBC1B-F90D-4884-AF3C-36A573F9AEA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948F9-966D-4B85-91B5-EB2161AA4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3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F821E-54B4-4548-BC11-6F602210766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0BB5-9D93-48C2-824D-82144272B7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4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62760-7462-4899-8B44-FF61F5CBFC9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664D2-1BD0-4A61-B152-7B31CC6A85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0B916-3995-4F66-8077-5414E1552FD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37D55-46E1-4C6C-A1CF-9F94FD8073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2B33E-A7A8-4FB0-B759-64CC55F5EDF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03110-3EB0-485A-8B10-FF7B6ED98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92650-71DB-436C-83C4-29C4D082522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11D12-DA6E-48D6-AA1A-3CD5D6126C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5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30E3A-DA71-4F28-878B-AB0AA5324125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947C0-BD5D-464F-8EAE-7242CF0D7F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23C46-110E-4F13-B13A-1914565471D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2158F-C07D-4E71-822C-68A648B4DE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658E3-6F5F-409D-8BD7-B31A53456C9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D6766-4E1A-4026-B100-8D8EA13BF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AE59-D9BC-4F2D-864E-9322730D8B63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69CC1-40B4-4725-9BCB-83F766EC168D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72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1E2EF-ED03-44B4-A4E5-F7F0C39CFA0C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EA56-0621-442C-A00E-92FA9731B3C5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85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C749-E910-4932-91A1-E8F4D0F81FFE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510DC-7900-49A9-8D60-6403C7906C6D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39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3FCC9-06DB-4D35-BB15-0D1C4398A842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D2218-2E87-4864-9D8C-A11E1C6DFDE4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1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2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2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FBC1B-F90D-4884-AF3C-36A573F9AEA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948F9-966D-4B85-91B5-EB2161AA4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4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28C7-D132-4B3F-8136-0E7F48E0B6AF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1A03-2DF9-48A3-B3D6-F3D864F17E78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34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ABEF-23BF-429C-A174-635B7B846165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1E865-1531-478A-AAFE-D1146CEFCA46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80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6CDEE-9170-444F-B75A-D9C8948412F7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D17F2-32A8-4C9F-92AE-6FB0A9415C83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44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0C78-7925-4C7F-AF5B-239063B5C0FF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3930-5BBC-446A-B389-B3A36AFA104C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08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8845-C7E0-473D-8FA6-9959B0883666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3972-41F2-4662-AF74-EF033F0A9DD7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08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8CBA3-161C-4667-9C34-09E12DB9D536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DE338-DF4B-468E-9DF4-9E348DC16353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9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0A296-0C6B-4C0C-A884-DCB3EEA4A7CE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3D641-4BC8-466D-9777-0262DEE928DB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74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DFE09F-0B84-4B50-B04C-EDE870BABAA3}" type="datetimeFigureOut">
              <a:rPr lang="en-US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FFAE5F-18F7-4DB9-85AE-903BBCFE016C}" type="slidenum">
              <a:rPr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89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>
            <a:spLocks noChangeArrowheads="1"/>
          </p:cNvSpPr>
          <p:nvPr/>
        </p:nvSpPr>
        <p:spPr bwMode="auto">
          <a:xfrm>
            <a:off x="0" y="3"/>
            <a:ext cx="9144000" cy="885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>
              <a:solidFill>
                <a:srgbClr val="3E284F"/>
              </a:solidFill>
            </a:endParaRPr>
          </a:p>
        </p:txBody>
      </p:sp>
      <p:sp>
        <p:nvSpPr>
          <p:cNvPr id="6" name="bk object 17"/>
          <p:cNvSpPr>
            <a:spLocks noChangeArrowheads="1"/>
          </p:cNvSpPr>
          <p:nvPr/>
        </p:nvSpPr>
        <p:spPr bwMode="auto">
          <a:xfrm>
            <a:off x="0" y="6505587"/>
            <a:ext cx="9144000" cy="352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>
              <a:solidFill>
                <a:srgbClr val="3E284F"/>
              </a:solidFill>
            </a:endParaRPr>
          </a:p>
        </p:txBody>
      </p:sp>
      <p:sp>
        <p:nvSpPr>
          <p:cNvPr id="7" name="bk object 18"/>
          <p:cNvSpPr>
            <a:spLocks/>
          </p:cNvSpPr>
          <p:nvPr/>
        </p:nvSpPr>
        <p:spPr bwMode="auto">
          <a:xfrm>
            <a:off x="7758119" y="6467475"/>
            <a:ext cx="1385887" cy="0"/>
          </a:xfrm>
          <a:custGeom>
            <a:avLst/>
            <a:gdLst>
              <a:gd name="T0" fmla="*/ 0 w 1385570"/>
              <a:gd name="T1" fmla="*/ 1385570 w 138557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385570">
                <a:moveTo>
                  <a:pt x="0" y="0"/>
                </a:moveTo>
                <a:lnTo>
                  <a:pt x="1385570" y="0"/>
                </a:lnTo>
              </a:path>
            </a:pathLst>
          </a:custGeom>
          <a:noFill/>
          <a:ln w="72000">
            <a:solidFill>
              <a:srgbClr val="DD8F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3E284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63099" y="1254261"/>
            <a:ext cx="3211195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800" b="0" i="0">
                <a:solidFill>
                  <a:srgbClr val="2E57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79347" y="1687746"/>
            <a:ext cx="3736975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8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marL="12700">
              <a:spcBef>
                <a:spcPts val="705"/>
              </a:spcBef>
              <a:defRPr sz="1600" b="0" i="0" spc="-5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>
                <a:solidFill>
                  <a:srgbClr val="FFFFFF"/>
                </a:solidFill>
              </a:rPr>
              <a:t>23-24 </a:t>
            </a:r>
            <a:r>
              <a:rPr spc="-10">
                <a:solidFill>
                  <a:srgbClr val="FFFFFF"/>
                </a:solidFill>
              </a:rPr>
              <a:t>августа </a:t>
            </a:r>
            <a:r>
              <a:rPr>
                <a:solidFill>
                  <a:srgbClr val="FFFFFF"/>
                </a:solidFill>
              </a:rPr>
              <a:t>2017 </a:t>
            </a:r>
            <a:r>
              <a:rPr spc="-20">
                <a:solidFill>
                  <a:srgbClr val="FFFFFF"/>
                </a:solidFill>
              </a:rPr>
              <a:t>года, </a:t>
            </a:r>
            <a:r>
              <a:rPr spc="-100">
                <a:solidFill>
                  <a:srgbClr val="FFFFFF"/>
                </a:solidFill>
              </a:rPr>
              <a:t>г.</a:t>
            </a:r>
            <a:r>
              <a:rPr spc="25">
                <a:solidFill>
                  <a:srgbClr val="FFFFFF"/>
                </a:solidFill>
              </a:rPr>
              <a:t> </a:t>
            </a:r>
            <a:r>
              <a:rPr spc="-10">
                <a:solidFill>
                  <a:srgbClr val="FFFFFF"/>
                </a:solidFill>
              </a:rPr>
              <a:t>Красноярск</a:t>
            </a:r>
          </a:p>
        </p:txBody>
      </p:sp>
      <p:sp>
        <p:nvSpPr>
          <p:cNvPr id="9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marL="12700">
              <a:lnSpc>
                <a:spcPts val="2090"/>
              </a:lnSpc>
              <a:defRPr sz="1800" b="0" i="0" spc="-5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>
                <a:solidFill>
                  <a:srgbClr val="FFFFFF"/>
                </a:solidFill>
              </a:rPr>
              <a:t>kra</a:t>
            </a:r>
            <a:r>
              <a:rPr spc="-15">
                <a:solidFill>
                  <a:srgbClr val="FFFFFF"/>
                </a:solidFill>
              </a:rPr>
              <a:t>o</a:t>
            </a:r>
            <a:r>
              <a:rPr spc="0">
                <a:solidFill>
                  <a:srgbClr val="FFFFFF"/>
                </a:solidFill>
              </a:rPr>
              <a:t>.ru</a:t>
            </a:r>
          </a:p>
        </p:txBody>
      </p:sp>
      <p:sp>
        <p:nvSpPr>
          <p:cNvPr id="10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25400">
              <a:lnSpc>
                <a:spcPts val="1240"/>
              </a:lnSpc>
              <a:defRPr sz="1200" b="0" i="0" spc="-25" dirty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6EE34CD9-0468-415B-B5E6-0035A1223D4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786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6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2507556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F821E-54B4-4548-BC11-6F602210766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0BB5-9D93-48C2-824D-82144272B7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0B916-3995-4F66-8077-5414E1552FD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37D55-46E1-4C6C-A1CF-9F94FD8073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2B33E-A7A8-4FB0-B759-64CC55F5EDF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03110-3EB0-485A-8B10-FF7B6ED98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92650-71DB-436C-83C4-29C4D082522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11D12-DA6E-48D6-AA1A-3CD5D6126C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30E3A-DA71-4F28-878B-AB0AA5324125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947C0-BD5D-464F-8EAE-7242CF0D7F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0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2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E0948006-4FA6-48EF-92EE-8579CDB701D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pPr eaLnBrk="1" hangingPunct="1"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hangingPunct="1"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1B27AC99-8E6A-459C-8DE1-0C83495690B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1" hangingPunct="1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3E8356-0536-41D2-848D-1E4ADBB8DB9F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6EF835-AFDA-4687-835C-D023E83C52D6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2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E0948006-4FA6-48EF-92EE-8579CDB701D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pPr eaLnBrk="1" hangingPunct="1">
                <a:defRPr/>
              </a:pPr>
              <a:t>17.02.2022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hangingPunct="1"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1B27AC99-8E6A-459C-8DE1-0C83495690B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1" hangingPunct="1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6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3E8356-0536-41D2-848D-1E4ADBB8DB9F}" type="datetimeFigureOut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17.02.2022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6EF835-AFDA-4687-835C-D023E83C52D6}" type="slidenum">
              <a:rPr lang="ru-RU">
                <a:solidFill>
                  <a:srgbClr val="3E28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E28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2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instagram.com/omsk_parents/" TargetMode="External"/><Relationship Id="rId4" Type="http://schemas.openxmlformats.org/officeDocument/2006/relationships/hyperlink" Target="https://t.me/s/center_pms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&#1075;&#1094;&#1087;&#1087;&#1084;&#1089;&#1087;.&#1088;&#1092;/medioteka" TargetMode="External"/><Relationship Id="rId5" Type="http://schemas.openxmlformats.org/officeDocument/2006/relationships/hyperlink" Target="https://&#1088;&#1086;&#1076;&#1080;&#1090;&#1077;&#1083;&#1103;&#1084;55.&#1088;&#1092;/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instagram.com/omsk_parents/" TargetMode="External"/><Relationship Id="rId4" Type="http://schemas.openxmlformats.org/officeDocument/2006/relationships/hyperlink" Target="https://t.me/s/center_pms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&#1075;&#1094;&#1087;&#1087;&#1084;&#1089;&#1087;.&#1088;&#1092;/medioteka" TargetMode="External"/><Relationship Id="rId5" Type="http://schemas.openxmlformats.org/officeDocument/2006/relationships/hyperlink" Target="https://&#1088;&#1086;&#1076;&#1080;&#1090;&#1077;&#1083;&#1103;&#1084;55.&#1088;&#1092;/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03110-3EB0-485A-8B10-FF7B6ED98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36524"/>
            <a:ext cx="9144000" cy="535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7" y="0"/>
            <a:ext cx="1358371" cy="134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80936" y="6364007"/>
            <a:ext cx="7582132" cy="1451435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95250" contourW="12700">
              <a:bevelT w="82550" h="38100" prst="coolSlant"/>
              <a:extrusionClr>
                <a:schemeClr val="accent1"/>
              </a:extrusionClr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ru-RU" sz="2000" dirty="0" smtClean="0">
              <a:solidFill>
                <a:srgbClr val="3E284F"/>
              </a:solidFill>
              <a:latin typeface="Impact" panose="020B0806030902050204" pitchFamily="34" charset="0"/>
              <a:cs typeface="Gautami" panose="020B0502040204020203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ru-RU" sz="4000" dirty="0">
              <a:solidFill>
                <a:srgbClr val="3E284F"/>
              </a:solidFill>
              <a:latin typeface="Impact" panose="020B0806030902050204" pitchFamily="34" charset="0"/>
              <a:cs typeface="Gautami" panose="020B0502040204020203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30" y="4"/>
            <a:ext cx="4676775" cy="703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850437"/>
            <a:ext cx="8976005" cy="39115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245444" y="435453"/>
            <a:ext cx="73228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600" b="1" i="1" dirty="0" smtClean="0">
                <a:solidFill>
                  <a:srgbClr val="3E284F"/>
                </a:solidFill>
                <a:latin typeface="Bookman Old Style" pitchFamily="18" charset="0"/>
              </a:rPr>
              <a:t>Омская область</a:t>
            </a:r>
            <a:endParaRPr lang="ru-RU" sz="3600" b="1" i="1" dirty="0">
              <a:solidFill>
                <a:srgbClr val="3E284F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8696" y="2258294"/>
            <a:ext cx="7164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Интерактивные ресурсы </a:t>
            </a:r>
            <a:b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системе профилактики безнадзорности </a:t>
            </a:r>
            <a:b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 правонарушений несовершеннолетних </a:t>
            </a:r>
            <a:b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Омской области</a:t>
            </a:r>
            <a:endParaRPr lang="ru-RU" sz="2400" b="1" kern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rgbClr val="3E284F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2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6" y="398206"/>
            <a:ext cx="8339091" cy="619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85" y="124358"/>
            <a:ext cx="769003" cy="8622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8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partition-magic-ru.ru/wp-content/uploads/6/f/3/6f3b15cd9f04bd49d0f38662e440b69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89" y="586263"/>
            <a:ext cx="3662808" cy="35137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575261F9-703D-4A38-88E6-1B76E605EB0B}"/>
              </a:ext>
            </a:extLst>
          </p:cNvPr>
          <p:cNvSpPr/>
          <p:nvPr/>
        </p:nvSpPr>
        <p:spPr>
          <a:xfrm>
            <a:off x="2905433" y="662448"/>
            <a:ext cx="5855110" cy="29804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solidFill>
                  <a:srgbClr val="3E284F"/>
                </a:solidFill>
                <a:latin typeface="Bookman Old Style" pitchFamily="18" charset="0"/>
              </a:rPr>
              <a:t>Телеграмм-канал </a:t>
            </a:r>
          </a:p>
          <a:p>
            <a:pPr algn="ctr"/>
            <a:r>
              <a:rPr lang="ru-RU" sz="2400" b="1" i="1" dirty="0" smtClean="0">
                <a:solidFill>
                  <a:srgbClr val="3E284F"/>
                </a:solidFill>
                <a:latin typeface="Bookman Old Style" pitchFamily="18" charset="0"/>
              </a:rPr>
              <a:t>«Омский родитель»</a:t>
            </a:r>
          </a:p>
          <a:p>
            <a:pPr algn="ctr"/>
            <a:endParaRPr lang="ru-RU" sz="2400" b="1" i="1" dirty="0" smtClean="0">
              <a:solidFill>
                <a:srgbClr val="3E284F"/>
              </a:solidFill>
              <a:latin typeface="Bookman Old Style" pitchFamily="18" charset="0"/>
            </a:endParaRPr>
          </a:p>
          <a:p>
            <a:pPr algn="r"/>
            <a:endParaRPr lang="ru-RU" sz="1600" b="1" u="sng" dirty="0" smtClean="0">
              <a:solidFill>
                <a:srgbClr val="3E284F"/>
              </a:solidFill>
              <a:hlinkClick r:id="rId4"/>
            </a:endParaRPr>
          </a:p>
          <a:p>
            <a:pPr algn="r"/>
            <a:endParaRPr lang="ru-RU" sz="1600" b="1" u="sng" dirty="0">
              <a:solidFill>
                <a:srgbClr val="3E284F"/>
              </a:solidFill>
              <a:hlinkClick r:id="rId4"/>
            </a:endParaRPr>
          </a:p>
          <a:p>
            <a:pPr algn="r"/>
            <a:r>
              <a:rPr lang="ru-RU" b="1" u="sng" dirty="0" smtClean="0">
                <a:solidFill>
                  <a:srgbClr val="3E284F"/>
                </a:solidFill>
                <a:latin typeface="Bookman Old Style" pitchFamily="18" charset="0"/>
                <a:hlinkClick r:id="rId4"/>
              </a:rPr>
              <a:t>https</a:t>
            </a:r>
            <a:r>
              <a:rPr lang="ru-RU" b="1" u="sng" dirty="0">
                <a:solidFill>
                  <a:srgbClr val="3E284F"/>
                </a:solidFill>
                <a:latin typeface="Bookman Old Style" pitchFamily="18" charset="0"/>
                <a:hlinkClick r:id="rId4"/>
              </a:rPr>
              <a:t>://</a:t>
            </a:r>
            <a:r>
              <a:rPr lang="ru-RU" b="1" u="sng" dirty="0" smtClean="0">
                <a:solidFill>
                  <a:srgbClr val="3E284F"/>
                </a:solidFill>
                <a:latin typeface="Bookman Old Style" pitchFamily="18" charset="0"/>
                <a:hlinkClick r:id="rId4"/>
              </a:rPr>
              <a:t>t.me/s/center_pmss</a:t>
            </a:r>
            <a:endParaRPr lang="ru-RU" b="1" u="sng" dirty="0" smtClean="0">
              <a:solidFill>
                <a:srgbClr val="3E284F"/>
              </a:solidFill>
              <a:latin typeface="Bookman Old Style" pitchFamily="18" charset="0"/>
            </a:endParaRPr>
          </a:p>
          <a:p>
            <a:pPr algn="r"/>
            <a:endParaRPr lang="ru-RU" sz="1600" b="1" u="sng" dirty="0" smtClean="0">
              <a:solidFill>
                <a:srgbClr val="3E284F"/>
              </a:solidFill>
            </a:endParaRPr>
          </a:p>
          <a:p>
            <a:pPr algn="r"/>
            <a:endParaRPr lang="ru-RU" sz="1600" b="1" u="sng" dirty="0">
              <a:solidFill>
                <a:srgbClr val="3E284F"/>
              </a:solidFill>
            </a:endParaRPr>
          </a:p>
          <a:p>
            <a:pPr algn="r"/>
            <a:r>
              <a:rPr lang="en-US" b="1" i="1" dirty="0">
                <a:latin typeface="Bookman Old Style" pitchFamily="18" charset="0"/>
                <a:hlinkClick r:id="rId5"/>
              </a:rPr>
              <a:t>https://</a:t>
            </a:r>
            <a:r>
              <a:rPr lang="en-US" b="1" i="1" dirty="0" smtClean="0">
                <a:latin typeface="Bookman Old Style" pitchFamily="18" charset="0"/>
                <a:hlinkClick r:id="rId5"/>
              </a:rPr>
              <a:t>www.instagram.com/omsk_parents</a:t>
            </a:r>
            <a:endParaRPr lang="ru-RU" b="1" i="1" dirty="0" smtClean="0">
              <a:solidFill>
                <a:srgbClr val="3E284F"/>
              </a:solidFill>
              <a:latin typeface="Bookman Old Style" pitchFamily="18" charset="0"/>
            </a:endParaRPr>
          </a:p>
        </p:txBody>
      </p:sp>
      <p:sp>
        <p:nvSpPr>
          <p:cNvPr id="12" name="Содержимое 89">
            <a:extLst>
              <a:ext uri="{FF2B5EF4-FFF2-40B4-BE49-F238E27FC236}">
                <a16:creationId xmlns="" xmlns:a16="http://schemas.microsoft.com/office/drawing/2014/main" id="{DC5D0741-A906-4916-AAC9-541720C78332}"/>
              </a:ext>
            </a:extLst>
          </p:cNvPr>
          <p:cNvSpPr txBox="1">
            <a:spLocks/>
          </p:cNvSpPr>
          <p:nvPr/>
        </p:nvSpPr>
        <p:spPr>
          <a:xfrm>
            <a:off x="169686" y="4523677"/>
            <a:ext cx="8856328" cy="1985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38" indent="-384038" algn="l" defTabSz="914377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84038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566" indent="-384038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754" indent="-384038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5943" indent="-384038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131" indent="-384038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320" indent="-384038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509" indent="-384038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697" indent="-384038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3E284F">
                    <a:lumMod val="75000"/>
                    <a:lumOff val="25000"/>
                  </a:srgbClr>
                </a:solidFill>
                <a:latin typeface="Avenir Next Cyr" panose="020B0503020202020204" pitchFamily="34" charset="-52"/>
              </a:rPr>
              <a:t>Статьи на актуальные темы воспитания детей, современного родительства;</a:t>
            </a:r>
          </a:p>
          <a:p>
            <a:r>
              <a:rPr lang="ru-RU" sz="1600" b="1" dirty="0">
                <a:solidFill>
                  <a:srgbClr val="3E284F">
                    <a:lumMod val="75000"/>
                    <a:lumOff val="25000"/>
                  </a:srgbClr>
                </a:solidFill>
                <a:latin typeface="Avenir Next Cyr" panose="020B0503020202020204" pitchFamily="34" charset="-52"/>
              </a:rPr>
              <a:t>Интерактивная площадка для общения родителей со специалистами различных служб;</a:t>
            </a:r>
          </a:p>
          <a:p>
            <a:r>
              <a:rPr lang="ru-RU" sz="1600" b="1" dirty="0">
                <a:solidFill>
                  <a:srgbClr val="3E284F">
                    <a:lumMod val="75000"/>
                    <a:lumOff val="25000"/>
                  </a:srgbClr>
                </a:solidFill>
                <a:latin typeface="Avenir Next Cyr" panose="020B0503020202020204" pitchFamily="34" charset="-52"/>
              </a:rPr>
              <a:t>Возможность обмена опытом, обсуждения проблем воспитания детей;</a:t>
            </a:r>
          </a:p>
          <a:p>
            <a:r>
              <a:rPr lang="ru-RU" sz="1600" b="1" dirty="0">
                <a:solidFill>
                  <a:srgbClr val="3E284F">
                    <a:lumMod val="75000"/>
                    <a:lumOff val="25000"/>
                  </a:srgbClr>
                </a:solidFill>
                <a:latin typeface="Avenir Next Cyr" panose="020B0503020202020204" pitchFamily="34" charset="-52"/>
              </a:rPr>
              <a:t>Формирование представления о возможностях помощи несовершеннолетним в регионе.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685" y="124358"/>
            <a:ext cx="769003" cy="8622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5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5" y="124358"/>
            <a:ext cx="769003" cy="862216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78449" y="293856"/>
            <a:ext cx="83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3E284F"/>
                </a:solidFill>
                <a:effectLst>
                  <a:outerShdw blurRad="38100" dist="19050" dir="2700000" algn="tl" rotWithShape="0">
                    <a:srgbClr val="3E284F">
                      <a:alpha val="40000"/>
                    </a:srgbClr>
                  </a:outerShdw>
                </a:effectLst>
              </a:rPr>
              <a:t>Методические рекомендации для родителей</a:t>
            </a:r>
            <a:endParaRPr lang="ru-RU" sz="2800" b="1" dirty="0">
              <a:ln w="0"/>
              <a:solidFill>
                <a:srgbClr val="3E284F"/>
              </a:solidFill>
              <a:effectLst>
                <a:outerShdw blurRad="38100" dist="19050" dir="2700000" algn="tl" rotWithShape="0">
                  <a:srgbClr val="3E284F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олилиния 22">
            <a:extLst>
              <a:ext uri="{FF2B5EF4-FFF2-40B4-BE49-F238E27FC236}">
                <a16:creationId xmlns:a16="http://schemas.microsoft.com/office/drawing/2014/main" xmlns="" id="{A9A381BA-4D24-4756-A1BC-7F5E9F669D2F}"/>
              </a:ext>
            </a:extLst>
          </p:cNvPr>
          <p:cNvSpPr/>
          <p:nvPr/>
        </p:nvSpPr>
        <p:spPr>
          <a:xfrm>
            <a:off x="4132945" y="1349168"/>
            <a:ext cx="4556042" cy="1297780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060" tIns="36440" rIns="44060" bIns="36440" numCol="1" spcCol="1270" anchor="ctr" anchorCtr="0">
            <a:noAutofit/>
          </a:bodyPr>
          <a:lstStyle/>
          <a:p>
            <a:pPr algn="ctr" defTabSz="533400"/>
            <a:r>
              <a:rPr lang="ru-RU" b="1" dirty="0" smtClean="0">
                <a:solidFill>
                  <a:srgbClr val="3E284F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ru-RU" sz="2400" b="1" dirty="0">
                <a:solidFill>
                  <a:srgbClr val="3E284F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«Омские родители и дети»</a:t>
            </a:r>
          </a:p>
          <a:p>
            <a:pPr algn="ctr" defTabSz="533400"/>
            <a:r>
              <a:rPr lang="ru-RU" dirty="0">
                <a:solidFill>
                  <a:srgbClr val="3E284F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http://rid-omsk.irooo.ru</a:t>
            </a:r>
            <a:endParaRPr lang="ru-RU" sz="2800" b="1" dirty="0">
              <a:solidFill>
                <a:srgbClr val="00B0F0"/>
              </a:solidFill>
            </a:endParaRPr>
          </a:p>
          <a:p>
            <a:pPr algn="just" defTabSz="533400"/>
            <a:endParaRPr lang="ru-RU" b="1" dirty="0">
              <a:solidFill>
                <a:srgbClr val="3E284F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6" name="Полилиния 22">
            <a:extLst>
              <a:ext uri="{FF2B5EF4-FFF2-40B4-BE49-F238E27FC236}">
                <a16:creationId xmlns:a16="http://schemas.microsoft.com/office/drawing/2014/main" xmlns="" id="{6EF8060D-1108-49C1-8A9D-6437C87A9AF0}"/>
              </a:ext>
            </a:extLst>
          </p:cNvPr>
          <p:cNvSpPr/>
          <p:nvPr/>
        </p:nvSpPr>
        <p:spPr>
          <a:xfrm>
            <a:off x="268384" y="4419000"/>
            <a:ext cx="3864565" cy="1291365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060" tIns="36440" rIns="44060" bIns="36440" numCol="1" spcCol="1270" anchor="ctr" anchorCtr="0">
            <a:noAutofit/>
          </a:bodyPr>
          <a:lstStyle/>
          <a:p>
            <a:pPr algn="ctr" defTabSz="533400"/>
            <a:endParaRPr lang="ru-RU" b="1" dirty="0">
              <a:solidFill>
                <a:srgbClr val="3E284F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3" y="1640796"/>
            <a:ext cx="2538831" cy="286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лилиния 22">
            <a:extLst>
              <a:ext uri="{FF2B5EF4-FFF2-40B4-BE49-F238E27FC236}">
                <a16:creationId xmlns:a16="http://schemas.microsoft.com/office/drawing/2014/main" xmlns="" id="{A9A381BA-4D24-4756-A1BC-7F5E9F669D2F}"/>
              </a:ext>
            </a:extLst>
          </p:cNvPr>
          <p:cNvSpPr/>
          <p:nvPr/>
        </p:nvSpPr>
        <p:spPr>
          <a:xfrm>
            <a:off x="4186240" y="4849146"/>
            <a:ext cx="4556042" cy="1722437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060" tIns="36440" rIns="44060" bIns="36440" numCol="1" spcCol="1270" anchor="ctr" anchorCtr="0">
            <a:noAutofit/>
          </a:bodyPr>
          <a:lstStyle/>
          <a:p>
            <a:pPr algn="ctr" defTabSz="533400"/>
            <a:r>
              <a:rPr lang="ru-RU" b="1" dirty="0" smtClean="0">
                <a:solidFill>
                  <a:srgbClr val="3E284F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ru-RU" sz="2400" b="1" dirty="0" smtClean="0">
                <a:solidFill>
                  <a:srgbClr val="3E284F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Территория успешного </a:t>
            </a:r>
            <a:r>
              <a:rPr lang="ru-RU" sz="2400" b="1" dirty="0" err="1" smtClean="0">
                <a:solidFill>
                  <a:srgbClr val="3E284F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родительства</a:t>
            </a:r>
            <a:endParaRPr lang="ru-RU" sz="2400" b="1" dirty="0">
              <a:solidFill>
                <a:srgbClr val="3E284F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533400"/>
            <a:r>
              <a:rPr lang="en-US" sz="2800" u="sng" dirty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5"/>
              </a:rPr>
              <a:t>://родителям55.рф/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3E284F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лилиния 22">
            <a:extLst>
              <a:ext uri="{FF2B5EF4-FFF2-40B4-BE49-F238E27FC236}">
                <a16:creationId xmlns:a16="http://schemas.microsoft.com/office/drawing/2014/main" xmlns="" id="{A9A381BA-4D24-4756-A1BC-7F5E9F669D2F}"/>
              </a:ext>
            </a:extLst>
          </p:cNvPr>
          <p:cNvSpPr/>
          <p:nvPr/>
        </p:nvSpPr>
        <p:spPr>
          <a:xfrm>
            <a:off x="4132945" y="2957303"/>
            <a:ext cx="4556042" cy="1566639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060" tIns="36440" rIns="44060" bIns="36440" numCol="1" spcCol="1270" anchor="ctr" anchorCtr="0">
            <a:noAutofit/>
          </a:bodyPr>
          <a:lstStyle/>
          <a:p>
            <a:pPr algn="ctr" defTabSz="533400"/>
            <a:r>
              <a:rPr lang="ru-RU" b="1" dirty="0" smtClean="0">
                <a:solidFill>
                  <a:srgbClr val="3E284F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ru-RU" sz="2400" b="1" dirty="0" err="1" smtClean="0">
                <a:solidFill>
                  <a:srgbClr val="3E284F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Медиатека</a:t>
            </a:r>
            <a:endParaRPr lang="ru-RU" sz="2400" b="1" dirty="0">
              <a:solidFill>
                <a:srgbClr val="3E284F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533400"/>
            <a:r>
              <a:rPr lang="ru-RU" sz="2200" u="sng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www.гцппмсп.рф/medioteka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3E284F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5" y="124358"/>
            <a:ext cx="769003" cy="862216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54186" y="299730"/>
            <a:ext cx="8340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3E284F"/>
                </a:solidFill>
                <a:effectLst>
                  <a:outerShdw blurRad="38100" dist="19050" dir="2700000" algn="tl" rotWithShape="0">
                    <a:srgbClr val="3E284F">
                      <a:alpha val="40000"/>
                    </a:srgbClr>
                  </a:outerShdw>
                </a:effectLst>
              </a:rPr>
              <a:t>Телефон «горячей линии» поддержки </a:t>
            </a:r>
            <a:br>
              <a:rPr lang="ru-RU" sz="2800" b="1" dirty="0" smtClean="0">
                <a:ln w="0"/>
                <a:solidFill>
                  <a:srgbClr val="3E284F"/>
                </a:solidFill>
                <a:effectLst>
                  <a:outerShdw blurRad="38100" dist="19050" dir="2700000" algn="tl" rotWithShape="0">
                    <a:srgbClr val="3E284F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0"/>
                <a:solidFill>
                  <a:srgbClr val="3E284F"/>
                </a:solidFill>
                <a:effectLst>
                  <a:outerShdw blurRad="38100" dist="19050" dir="2700000" algn="tl" rotWithShape="0">
                    <a:srgbClr val="3E284F">
                      <a:alpha val="40000"/>
                    </a:srgbClr>
                  </a:outerShdw>
                </a:effectLst>
              </a:rPr>
              <a:t>специалистов органов и учреждений системы профилактики безнадзорности и правонарушений несовершеннолетних </a:t>
            </a:r>
            <a:endParaRPr lang="ru-RU" sz="2800" b="1" dirty="0">
              <a:ln w="0"/>
              <a:solidFill>
                <a:srgbClr val="3E284F"/>
              </a:solidFill>
              <a:effectLst>
                <a:outerShdw blurRad="38100" dist="19050" dir="2700000" algn="tl" rotWithShape="0">
                  <a:srgbClr val="3E284F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575261F9-703D-4A38-88E6-1B76E605EB0B}"/>
              </a:ext>
            </a:extLst>
          </p:cNvPr>
          <p:cNvSpPr/>
          <p:nvPr/>
        </p:nvSpPr>
        <p:spPr>
          <a:xfrm>
            <a:off x="554183" y="1207671"/>
            <a:ext cx="8272112" cy="517861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dirty="0" smtClean="0">
                <a:solidFill>
                  <a:srgbClr val="3E284F"/>
                </a:solidFill>
              </a:rPr>
              <a:t> </a:t>
            </a:r>
          </a:p>
          <a:p>
            <a:pPr algn="r"/>
            <a:endParaRPr lang="ru-RU" sz="3200" b="1" dirty="0" smtClean="0">
              <a:solidFill>
                <a:srgbClr val="3E284F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3E284F"/>
                </a:solidFill>
              </a:rPr>
              <a:t>Для муниципальных районов </a:t>
            </a:r>
          </a:p>
          <a:p>
            <a:pPr algn="r"/>
            <a:r>
              <a:rPr lang="ru-RU" sz="3200" b="1" dirty="0" smtClean="0">
                <a:solidFill>
                  <a:srgbClr val="3E284F"/>
                </a:solidFill>
              </a:rPr>
              <a:t>Омской области</a:t>
            </a:r>
          </a:p>
          <a:p>
            <a:pPr algn="r"/>
            <a:r>
              <a:rPr lang="ru-RU" sz="3200" b="1" dirty="0" smtClean="0">
                <a:solidFill>
                  <a:srgbClr val="3E284F"/>
                </a:solidFill>
              </a:rPr>
              <a:t>8 (3812) 36-08-77</a:t>
            </a:r>
            <a:endParaRPr lang="ru-RU" sz="3200" b="1" dirty="0">
              <a:solidFill>
                <a:srgbClr val="3E284F"/>
              </a:solidFill>
            </a:endParaRPr>
          </a:p>
          <a:p>
            <a:pPr algn="r"/>
            <a:endParaRPr lang="ru-RU" sz="2000" b="1" dirty="0" smtClean="0">
              <a:solidFill>
                <a:srgbClr val="3E284F"/>
              </a:solidFill>
            </a:endParaRPr>
          </a:p>
          <a:p>
            <a:pPr algn="r"/>
            <a:endParaRPr lang="ru-RU" sz="2000" b="1" dirty="0">
              <a:solidFill>
                <a:srgbClr val="3E284F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3E284F"/>
                </a:solidFill>
              </a:rPr>
              <a:t>Для города Омска</a:t>
            </a:r>
          </a:p>
          <a:p>
            <a:pPr algn="r"/>
            <a:r>
              <a:rPr lang="ru-RU" sz="3200" b="1" dirty="0" smtClean="0">
                <a:solidFill>
                  <a:srgbClr val="3E284F"/>
                </a:solidFill>
              </a:rPr>
              <a:t>8 </a:t>
            </a:r>
            <a:r>
              <a:rPr lang="ru-RU" sz="3200" b="1" dirty="0">
                <a:solidFill>
                  <a:srgbClr val="3E284F"/>
                </a:solidFill>
              </a:rPr>
              <a:t>(3812) </a:t>
            </a:r>
            <a:r>
              <a:rPr lang="ru-RU" sz="3200" b="1" dirty="0" smtClean="0">
                <a:solidFill>
                  <a:srgbClr val="3E284F"/>
                </a:solidFill>
              </a:rPr>
              <a:t>26-70-80</a:t>
            </a:r>
            <a:endParaRPr lang="ru-RU" sz="3200" b="1" dirty="0">
              <a:solidFill>
                <a:srgbClr val="3E284F"/>
              </a:solidFill>
            </a:endParaRPr>
          </a:p>
        </p:txBody>
      </p:sp>
      <p:pic>
        <p:nvPicPr>
          <p:cNvPr id="6" name="Рисунок 5" descr="https://thumbs.dreamstime.com/b/%D0%B1%D0%B5-%D1%8B%D0%B5-%D1%87%D0%B5-%D0%BE%D0%B2%D0%B5%D0%BA%D0%B8-d-%D0%BC%D0%BE%D0%B1%D0%B8-%D1%8C%D0%BD%D1%8B%D0%B9-%D1%82%D0%B5-%D0%B5%D1%84%D0%BE%D0%BD-g-lte-357746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6" y="2734394"/>
            <a:ext cx="1966679" cy="1948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8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5" y="124358"/>
            <a:ext cx="769003" cy="862216"/>
          </a:xfrm>
          <a:prstGeom prst="rect">
            <a:avLst/>
          </a:prstGeom>
          <a:ln>
            <a:noFill/>
          </a:ln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575261F9-703D-4A38-88E6-1B76E605EB0B}"/>
              </a:ext>
            </a:extLst>
          </p:cNvPr>
          <p:cNvSpPr/>
          <p:nvPr/>
        </p:nvSpPr>
        <p:spPr>
          <a:xfrm>
            <a:off x="554186" y="568517"/>
            <a:ext cx="8272112" cy="567982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dirty="0">
                <a:solidFill>
                  <a:srgbClr val="3E284F"/>
                </a:solidFill>
              </a:rPr>
              <a:t>Бесплатный </a:t>
            </a:r>
            <a:r>
              <a:rPr lang="ru-RU" sz="2800" b="1" dirty="0" smtClean="0">
                <a:solidFill>
                  <a:srgbClr val="3E284F"/>
                </a:solidFill>
              </a:rPr>
              <a:t>анонимный </a:t>
            </a:r>
          </a:p>
          <a:p>
            <a:pPr algn="r"/>
            <a:r>
              <a:rPr lang="ru-RU" sz="2800" b="1" dirty="0" smtClean="0">
                <a:solidFill>
                  <a:srgbClr val="3E284F"/>
                </a:solidFill>
              </a:rPr>
              <a:t>Телефон </a:t>
            </a:r>
            <a:r>
              <a:rPr lang="ru-RU" sz="2800" b="1" dirty="0">
                <a:solidFill>
                  <a:srgbClr val="3E284F"/>
                </a:solidFill>
              </a:rPr>
              <a:t>доверия </a:t>
            </a:r>
            <a:endParaRPr lang="ru-RU" sz="2800" b="1" dirty="0" smtClean="0">
              <a:solidFill>
                <a:srgbClr val="3E284F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3E284F"/>
                </a:solidFill>
              </a:rPr>
              <a:t>для </a:t>
            </a:r>
            <a:r>
              <a:rPr lang="ru-RU" sz="2800" b="1" dirty="0">
                <a:solidFill>
                  <a:srgbClr val="3E284F"/>
                </a:solidFill>
              </a:rPr>
              <a:t>несовершеннолетних </a:t>
            </a:r>
            <a:endParaRPr lang="ru-RU" sz="2800" b="1" dirty="0" smtClean="0">
              <a:solidFill>
                <a:srgbClr val="3E284F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3E284F"/>
                </a:solidFill>
              </a:rPr>
              <a:t>и </a:t>
            </a:r>
            <a:r>
              <a:rPr lang="ru-RU" sz="2800" b="1" dirty="0">
                <a:solidFill>
                  <a:srgbClr val="3E284F"/>
                </a:solidFill>
              </a:rPr>
              <a:t>их </a:t>
            </a:r>
            <a:r>
              <a:rPr lang="ru-RU" sz="2800" b="1" dirty="0" smtClean="0">
                <a:solidFill>
                  <a:srgbClr val="3E284F"/>
                </a:solidFill>
              </a:rPr>
              <a:t>родителей</a:t>
            </a:r>
          </a:p>
          <a:p>
            <a:pPr algn="r"/>
            <a:endParaRPr lang="ru-RU" sz="2800" b="1" dirty="0" smtClean="0">
              <a:solidFill>
                <a:srgbClr val="3E284F"/>
              </a:solidFill>
            </a:endParaRPr>
          </a:p>
          <a:p>
            <a:pPr algn="r"/>
            <a:r>
              <a:rPr lang="ru-RU" sz="3200" b="1" dirty="0">
                <a:solidFill>
                  <a:srgbClr val="3E284F"/>
                </a:solidFill>
              </a:rPr>
              <a:t>8-800-2000-122</a:t>
            </a:r>
          </a:p>
          <a:p>
            <a:pPr algn="r"/>
            <a:endParaRPr lang="ru-RU" sz="2000" b="1" dirty="0" smtClean="0">
              <a:solidFill>
                <a:srgbClr val="3E284F"/>
              </a:solidFill>
            </a:endParaRPr>
          </a:p>
          <a:p>
            <a:pPr algn="r"/>
            <a:endParaRPr lang="ru-RU" sz="2000" b="1" dirty="0">
              <a:solidFill>
                <a:srgbClr val="3E284F"/>
              </a:solidFill>
            </a:endParaRPr>
          </a:p>
          <a:p>
            <a:pPr algn="r"/>
            <a:r>
              <a:rPr lang="ru-RU" sz="3200" b="1" dirty="0">
                <a:solidFill>
                  <a:srgbClr val="3E284F"/>
                </a:solidFill>
              </a:rPr>
              <a:t>Телефон психологической </a:t>
            </a:r>
          </a:p>
          <a:p>
            <a:pPr algn="r"/>
            <a:r>
              <a:rPr lang="ru-RU" sz="3200" b="1" dirty="0">
                <a:solidFill>
                  <a:srgbClr val="3E284F"/>
                </a:solidFill>
              </a:rPr>
              <a:t>поддержки </a:t>
            </a:r>
            <a:r>
              <a:rPr lang="ru-RU" sz="3200" b="1" dirty="0" smtClean="0">
                <a:solidFill>
                  <a:srgbClr val="3E284F"/>
                </a:solidFill>
              </a:rPr>
              <a:t>родителей</a:t>
            </a:r>
          </a:p>
          <a:p>
            <a:pPr algn="r"/>
            <a:endParaRPr lang="ru-RU" sz="3200" b="1" dirty="0" smtClean="0">
              <a:solidFill>
                <a:srgbClr val="3E284F"/>
              </a:solidFill>
            </a:endParaRPr>
          </a:p>
          <a:p>
            <a:pPr algn="r"/>
            <a:r>
              <a:rPr lang="ru-RU" sz="2800" b="1" dirty="0">
                <a:solidFill>
                  <a:srgbClr val="3E284F"/>
                </a:solidFill>
              </a:rPr>
              <a:t>8 (3812) 77-77-79, 8 (3812) 32-35-90</a:t>
            </a:r>
          </a:p>
        </p:txBody>
      </p:sp>
      <p:pic>
        <p:nvPicPr>
          <p:cNvPr id="9" name="Picture 2" descr="Идеи на тему «ЧЕЛОВЕЧКИ ЦВЕТ» (900+) в 2021 г | презентация, 3d персонаж,  строительные знаки">
            <a:extLst>
              <a:ext uri="{FF2B5EF4-FFF2-40B4-BE49-F238E27FC236}">
                <a16:creationId xmlns="" xmlns:a16="http://schemas.microsoft.com/office/drawing/2014/main" xmlns:lc="http://schemas.openxmlformats.org/drawingml/2006/lockedCanvas" id="{359894CE-9D2D-4D94-9DA8-8F6A8416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3" y="1854204"/>
            <a:ext cx="2932009" cy="26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7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6" y="398206"/>
            <a:ext cx="8339091" cy="619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85" y="124358"/>
            <a:ext cx="769003" cy="8622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7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partition-magic-ru.ru/wp-content/uploads/6/f/3/6f3b15cd9f04bd49d0f38662e440b69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89" y="586263"/>
            <a:ext cx="3662808" cy="35137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575261F9-703D-4A38-88E6-1B76E605EB0B}"/>
              </a:ext>
            </a:extLst>
          </p:cNvPr>
          <p:cNvSpPr/>
          <p:nvPr/>
        </p:nvSpPr>
        <p:spPr>
          <a:xfrm>
            <a:off x="2905433" y="662448"/>
            <a:ext cx="5855110" cy="29804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solidFill>
                  <a:srgbClr val="3E284F"/>
                </a:solidFill>
                <a:latin typeface="Bookman Old Style" pitchFamily="18" charset="0"/>
              </a:rPr>
              <a:t>Телеграмм-канал </a:t>
            </a:r>
          </a:p>
          <a:p>
            <a:pPr algn="ctr"/>
            <a:r>
              <a:rPr lang="ru-RU" sz="2400" b="1" i="1" dirty="0" smtClean="0">
                <a:solidFill>
                  <a:srgbClr val="3E284F"/>
                </a:solidFill>
                <a:latin typeface="Bookman Old Style" pitchFamily="18" charset="0"/>
              </a:rPr>
              <a:t>«Омский родитель»</a:t>
            </a:r>
          </a:p>
          <a:p>
            <a:pPr algn="ctr"/>
            <a:endParaRPr lang="ru-RU" sz="2400" b="1" i="1" dirty="0" smtClean="0">
              <a:solidFill>
                <a:srgbClr val="3E284F"/>
              </a:solidFill>
              <a:latin typeface="Bookman Old Style" pitchFamily="18" charset="0"/>
            </a:endParaRPr>
          </a:p>
          <a:p>
            <a:pPr algn="r"/>
            <a:endParaRPr lang="ru-RU" sz="1600" b="1" u="sng" dirty="0" smtClean="0">
              <a:solidFill>
                <a:srgbClr val="3E284F"/>
              </a:solidFill>
              <a:hlinkClick r:id="rId4"/>
            </a:endParaRPr>
          </a:p>
          <a:p>
            <a:pPr algn="r"/>
            <a:endParaRPr lang="ru-RU" sz="1600" b="1" u="sng" dirty="0">
              <a:solidFill>
                <a:srgbClr val="3E284F"/>
              </a:solidFill>
              <a:hlinkClick r:id="rId4"/>
            </a:endParaRPr>
          </a:p>
          <a:p>
            <a:pPr algn="r"/>
            <a:r>
              <a:rPr lang="ru-RU" b="1" u="sng" dirty="0" smtClean="0">
                <a:solidFill>
                  <a:srgbClr val="3E284F"/>
                </a:solidFill>
                <a:latin typeface="Bookman Old Style" pitchFamily="18" charset="0"/>
                <a:hlinkClick r:id="rId4"/>
              </a:rPr>
              <a:t>https</a:t>
            </a:r>
            <a:r>
              <a:rPr lang="ru-RU" b="1" u="sng" dirty="0">
                <a:solidFill>
                  <a:srgbClr val="3E284F"/>
                </a:solidFill>
                <a:latin typeface="Bookman Old Style" pitchFamily="18" charset="0"/>
                <a:hlinkClick r:id="rId4"/>
              </a:rPr>
              <a:t>://</a:t>
            </a:r>
            <a:r>
              <a:rPr lang="ru-RU" b="1" u="sng" dirty="0" smtClean="0">
                <a:solidFill>
                  <a:srgbClr val="3E284F"/>
                </a:solidFill>
                <a:latin typeface="Bookman Old Style" pitchFamily="18" charset="0"/>
                <a:hlinkClick r:id="rId4"/>
              </a:rPr>
              <a:t>t.me/s/center_pmss</a:t>
            </a:r>
            <a:endParaRPr lang="ru-RU" b="1" u="sng" dirty="0" smtClean="0">
              <a:solidFill>
                <a:srgbClr val="3E284F"/>
              </a:solidFill>
              <a:latin typeface="Bookman Old Style" pitchFamily="18" charset="0"/>
            </a:endParaRPr>
          </a:p>
          <a:p>
            <a:pPr algn="r"/>
            <a:endParaRPr lang="ru-RU" sz="1600" b="1" u="sng" dirty="0" smtClean="0">
              <a:solidFill>
                <a:srgbClr val="3E284F"/>
              </a:solidFill>
            </a:endParaRPr>
          </a:p>
          <a:p>
            <a:pPr algn="r"/>
            <a:endParaRPr lang="ru-RU" sz="1600" b="1" u="sng" dirty="0">
              <a:solidFill>
                <a:srgbClr val="3E284F"/>
              </a:solidFill>
            </a:endParaRPr>
          </a:p>
          <a:p>
            <a:pPr algn="r"/>
            <a:r>
              <a:rPr lang="en-US" b="1" i="1" dirty="0">
                <a:latin typeface="Bookman Old Style" pitchFamily="18" charset="0"/>
                <a:hlinkClick r:id="rId5"/>
              </a:rPr>
              <a:t>https://</a:t>
            </a:r>
            <a:r>
              <a:rPr lang="en-US" b="1" i="1" dirty="0" smtClean="0">
                <a:latin typeface="Bookman Old Style" pitchFamily="18" charset="0"/>
                <a:hlinkClick r:id="rId5"/>
              </a:rPr>
              <a:t>www.instagram.com/omsk_parents</a:t>
            </a:r>
            <a:endParaRPr lang="ru-RU" b="1" i="1" dirty="0" smtClean="0">
              <a:solidFill>
                <a:srgbClr val="3E284F"/>
              </a:solidFill>
              <a:latin typeface="Bookman Old Style" pitchFamily="18" charset="0"/>
            </a:endParaRPr>
          </a:p>
        </p:txBody>
      </p:sp>
      <p:sp>
        <p:nvSpPr>
          <p:cNvPr id="12" name="Содержимое 89">
            <a:extLst>
              <a:ext uri="{FF2B5EF4-FFF2-40B4-BE49-F238E27FC236}">
                <a16:creationId xmlns="" xmlns:a16="http://schemas.microsoft.com/office/drawing/2014/main" id="{DC5D0741-A906-4916-AAC9-541720C78332}"/>
              </a:ext>
            </a:extLst>
          </p:cNvPr>
          <p:cNvSpPr txBox="1">
            <a:spLocks/>
          </p:cNvSpPr>
          <p:nvPr/>
        </p:nvSpPr>
        <p:spPr>
          <a:xfrm>
            <a:off x="169686" y="4523677"/>
            <a:ext cx="8856328" cy="1985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38" indent="-384038" algn="l" defTabSz="914377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77" indent="-384038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566" indent="-384038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754" indent="-384038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5943" indent="-384038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131" indent="-384038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320" indent="-384038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509" indent="-384038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697" indent="-384038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3E284F">
                    <a:lumMod val="75000"/>
                    <a:lumOff val="25000"/>
                  </a:srgbClr>
                </a:solidFill>
                <a:latin typeface="Avenir Next Cyr" panose="020B0503020202020204" pitchFamily="34" charset="-52"/>
              </a:rPr>
              <a:t>Статьи на актуальные темы воспитания детей, современного родительства;</a:t>
            </a:r>
          </a:p>
          <a:p>
            <a:r>
              <a:rPr lang="ru-RU" sz="1600" b="1" dirty="0">
                <a:solidFill>
                  <a:srgbClr val="3E284F">
                    <a:lumMod val="75000"/>
                    <a:lumOff val="25000"/>
                  </a:srgbClr>
                </a:solidFill>
                <a:latin typeface="Avenir Next Cyr" panose="020B0503020202020204" pitchFamily="34" charset="-52"/>
              </a:rPr>
              <a:t>Интерактивная площадка для общения родителей со специалистами различных служб;</a:t>
            </a:r>
          </a:p>
          <a:p>
            <a:r>
              <a:rPr lang="ru-RU" sz="1600" b="1" dirty="0">
                <a:solidFill>
                  <a:srgbClr val="3E284F">
                    <a:lumMod val="75000"/>
                    <a:lumOff val="25000"/>
                  </a:srgbClr>
                </a:solidFill>
                <a:latin typeface="Avenir Next Cyr" panose="020B0503020202020204" pitchFamily="34" charset="-52"/>
              </a:rPr>
              <a:t>Возможность обмена опытом, обсуждения проблем воспитания детей;</a:t>
            </a:r>
          </a:p>
          <a:p>
            <a:r>
              <a:rPr lang="ru-RU" sz="1600" b="1" dirty="0">
                <a:solidFill>
                  <a:srgbClr val="3E284F">
                    <a:lumMod val="75000"/>
                    <a:lumOff val="25000"/>
                  </a:srgbClr>
                </a:solidFill>
                <a:latin typeface="Avenir Next Cyr" panose="020B0503020202020204" pitchFamily="34" charset="-52"/>
              </a:rPr>
              <a:t>Формирование представления о возможностях помощи несовершеннолетним в регионе.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685" y="124358"/>
            <a:ext cx="769003" cy="8622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6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5" y="124358"/>
            <a:ext cx="769003" cy="862216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78449" y="293856"/>
            <a:ext cx="83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3E284F"/>
                </a:solidFill>
                <a:effectLst>
                  <a:outerShdw blurRad="38100" dist="19050" dir="2700000" algn="tl" rotWithShape="0">
                    <a:srgbClr val="3E284F">
                      <a:alpha val="40000"/>
                    </a:srgbClr>
                  </a:outerShdw>
                </a:effectLst>
              </a:rPr>
              <a:t>Методические рекомендации для родителей</a:t>
            </a:r>
            <a:endParaRPr lang="ru-RU" sz="2800" b="1" dirty="0">
              <a:ln w="0"/>
              <a:solidFill>
                <a:srgbClr val="3E284F"/>
              </a:solidFill>
              <a:effectLst>
                <a:outerShdw blurRad="38100" dist="19050" dir="2700000" algn="tl" rotWithShape="0">
                  <a:srgbClr val="3E284F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олилиния 22">
            <a:extLst>
              <a:ext uri="{FF2B5EF4-FFF2-40B4-BE49-F238E27FC236}">
                <a16:creationId xmlns:a16="http://schemas.microsoft.com/office/drawing/2014/main" xmlns="" id="{A9A381BA-4D24-4756-A1BC-7F5E9F669D2F}"/>
              </a:ext>
            </a:extLst>
          </p:cNvPr>
          <p:cNvSpPr/>
          <p:nvPr/>
        </p:nvSpPr>
        <p:spPr>
          <a:xfrm>
            <a:off x="4132945" y="1349168"/>
            <a:ext cx="4556042" cy="1297780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060" tIns="36440" rIns="44060" bIns="36440" numCol="1" spcCol="1270" anchor="ctr" anchorCtr="0">
            <a:noAutofit/>
          </a:bodyPr>
          <a:lstStyle/>
          <a:p>
            <a:pPr algn="ctr" defTabSz="533400"/>
            <a:r>
              <a:rPr lang="ru-RU" b="1" dirty="0" smtClean="0">
                <a:solidFill>
                  <a:srgbClr val="3E284F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ru-RU" sz="2400" b="1" dirty="0">
                <a:solidFill>
                  <a:srgbClr val="3E284F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«Омские родители и дети»</a:t>
            </a:r>
          </a:p>
          <a:p>
            <a:pPr algn="ctr" defTabSz="533400"/>
            <a:r>
              <a:rPr lang="ru-RU" dirty="0">
                <a:solidFill>
                  <a:srgbClr val="3E284F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http://rid-omsk.irooo.ru</a:t>
            </a:r>
            <a:endParaRPr lang="ru-RU" sz="2800" b="1" dirty="0">
              <a:solidFill>
                <a:srgbClr val="00B0F0"/>
              </a:solidFill>
            </a:endParaRPr>
          </a:p>
          <a:p>
            <a:pPr algn="just" defTabSz="533400"/>
            <a:endParaRPr lang="ru-RU" b="1" dirty="0">
              <a:solidFill>
                <a:srgbClr val="3E284F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6" name="Полилиния 22">
            <a:extLst>
              <a:ext uri="{FF2B5EF4-FFF2-40B4-BE49-F238E27FC236}">
                <a16:creationId xmlns:a16="http://schemas.microsoft.com/office/drawing/2014/main" xmlns="" id="{6EF8060D-1108-49C1-8A9D-6437C87A9AF0}"/>
              </a:ext>
            </a:extLst>
          </p:cNvPr>
          <p:cNvSpPr/>
          <p:nvPr/>
        </p:nvSpPr>
        <p:spPr>
          <a:xfrm>
            <a:off x="268384" y="4419000"/>
            <a:ext cx="3864565" cy="1291365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060" tIns="36440" rIns="44060" bIns="36440" numCol="1" spcCol="1270" anchor="ctr" anchorCtr="0">
            <a:noAutofit/>
          </a:bodyPr>
          <a:lstStyle/>
          <a:p>
            <a:pPr algn="ctr" defTabSz="533400"/>
            <a:endParaRPr lang="ru-RU" b="1" dirty="0">
              <a:solidFill>
                <a:srgbClr val="3E284F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3" y="1640796"/>
            <a:ext cx="2538831" cy="286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лилиния 22">
            <a:extLst>
              <a:ext uri="{FF2B5EF4-FFF2-40B4-BE49-F238E27FC236}">
                <a16:creationId xmlns:a16="http://schemas.microsoft.com/office/drawing/2014/main" xmlns="" id="{A9A381BA-4D24-4756-A1BC-7F5E9F669D2F}"/>
              </a:ext>
            </a:extLst>
          </p:cNvPr>
          <p:cNvSpPr/>
          <p:nvPr/>
        </p:nvSpPr>
        <p:spPr>
          <a:xfrm>
            <a:off x="4186240" y="4849146"/>
            <a:ext cx="4556042" cy="1722437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060" tIns="36440" rIns="44060" bIns="36440" numCol="1" spcCol="1270" anchor="ctr" anchorCtr="0">
            <a:noAutofit/>
          </a:bodyPr>
          <a:lstStyle/>
          <a:p>
            <a:pPr algn="ctr" defTabSz="533400"/>
            <a:r>
              <a:rPr lang="ru-RU" b="1" dirty="0" smtClean="0">
                <a:solidFill>
                  <a:srgbClr val="3E284F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ru-RU" sz="2400" b="1" dirty="0" smtClean="0">
                <a:solidFill>
                  <a:srgbClr val="3E284F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Территория успешного </a:t>
            </a:r>
            <a:r>
              <a:rPr lang="ru-RU" sz="2400" b="1" dirty="0" err="1" smtClean="0">
                <a:solidFill>
                  <a:srgbClr val="3E284F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родительства</a:t>
            </a:r>
            <a:endParaRPr lang="ru-RU" sz="2400" b="1" dirty="0">
              <a:solidFill>
                <a:srgbClr val="3E284F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533400"/>
            <a:r>
              <a:rPr lang="en-US" sz="2800" u="sng" dirty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5"/>
              </a:rPr>
              <a:t>://родителям55.рф/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3E284F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лилиния 22">
            <a:extLst>
              <a:ext uri="{FF2B5EF4-FFF2-40B4-BE49-F238E27FC236}">
                <a16:creationId xmlns:a16="http://schemas.microsoft.com/office/drawing/2014/main" xmlns="" id="{A9A381BA-4D24-4756-A1BC-7F5E9F669D2F}"/>
              </a:ext>
            </a:extLst>
          </p:cNvPr>
          <p:cNvSpPr/>
          <p:nvPr/>
        </p:nvSpPr>
        <p:spPr>
          <a:xfrm>
            <a:off x="4132945" y="2957303"/>
            <a:ext cx="4556042" cy="1566639"/>
          </a:xfrm>
          <a:custGeom>
            <a:avLst/>
            <a:gdLst>
              <a:gd name="connsiteX0" fmla="*/ 0 w 1442144"/>
              <a:gd name="connsiteY0" fmla="*/ 61817 h 618171"/>
              <a:gd name="connsiteX1" fmla="*/ 61817 w 1442144"/>
              <a:gd name="connsiteY1" fmla="*/ 0 h 618171"/>
              <a:gd name="connsiteX2" fmla="*/ 1380327 w 1442144"/>
              <a:gd name="connsiteY2" fmla="*/ 0 h 618171"/>
              <a:gd name="connsiteX3" fmla="*/ 1442144 w 1442144"/>
              <a:gd name="connsiteY3" fmla="*/ 61817 h 618171"/>
              <a:gd name="connsiteX4" fmla="*/ 1442144 w 1442144"/>
              <a:gd name="connsiteY4" fmla="*/ 556354 h 618171"/>
              <a:gd name="connsiteX5" fmla="*/ 1380327 w 1442144"/>
              <a:gd name="connsiteY5" fmla="*/ 618171 h 618171"/>
              <a:gd name="connsiteX6" fmla="*/ 61817 w 1442144"/>
              <a:gd name="connsiteY6" fmla="*/ 618171 h 618171"/>
              <a:gd name="connsiteX7" fmla="*/ 0 w 1442144"/>
              <a:gd name="connsiteY7" fmla="*/ 556354 h 618171"/>
              <a:gd name="connsiteX8" fmla="*/ 0 w 1442144"/>
              <a:gd name="connsiteY8" fmla="*/ 61817 h 6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144" h="618171">
                <a:moveTo>
                  <a:pt x="0" y="61817"/>
                </a:moveTo>
                <a:cubicBezTo>
                  <a:pt x="0" y="27676"/>
                  <a:pt x="27676" y="0"/>
                  <a:pt x="61817" y="0"/>
                </a:cubicBezTo>
                <a:lnTo>
                  <a:pt x="1380327" y="0"/>
                </a:lnTo>
                <a:cubicBezTo>
                  <a:pt x="1414468" y="0"/>
                  <a:pt x="1442144" y="27676"/>
                  <a:pt x="1442144" y="61817"/>
                </a:cubicBezTo>
                <a:lnTo>
                  <a:pt x="1442144" y="556354"/>
                </a:lnTo>
                <a:cubicBezTo>
                  <a:pt x="1442144" y="590495"/>
                  <a:pt x="1414468" y="618171"/>
                  <a:pt x="1380327" y="618171"/>
                </a:cubicBezTo>
                <a:lnTo>
                  <a:pt x="61817" y="618171"/>
                </a:lnTo>
                <a:cubicBezTo>
                  <a:pt x="27676" y="618171"/>
                  <a:pt x="0" y="590495"/>
                  <a:pt x="0" y="556354"/>
                </a:cubicBezTo>
                <a:lnTo>
                  <a:pt x="0" y="6181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060" tIns="36440" rIns="44060" bIns="36440" numCol="1" spcCol="1270" anchor="ctr" anchorCtr="0">
            <a:noAutofit/>
          </a:bodyPr>
          <a:lstStyle/>
          <a:p>
            <a:pPr algn="ctr" defTabSz="533400"/>
            <a:r>
              <a:rPr lang="ru-RU" b="1" dirty="0" smtClean="0">
                <a:solidFill>
                  <a:srgbClr val="3E284F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ru-RU" sz="2400" b="1" dirty="0" err="1" smtClean="0">
                <a:solidFill>
                  <a:srgbClr val="3E284F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Медиатека</a:t>
            </a:r>
            <a:endParaRPr lang="ru-RU" sz="2400" b="1" dirty="0">
              <a:solidFill>
                <a:srgbClr val="3E284F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533400"/>
            <a:r>
              <a:rPr lang="ru-RU" sz="2200" u="sng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www.гцппмсп.рф/medioteka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3E284F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03110-3EB0-485A-8B10-FF7B6ED98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36524"/>
            <a:ext cx="9144000" cy="535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7" y="0"/>
            <a:ext cx="1358371" cy="134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80936" y="6364007"/>
            <a:ext cx="7582132" cy="1451435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95250" contourW="12700">
              <a:bevelT w="82550" h="38100" prst="coolSlant"/>
              <a:extrusionClr>
                <a:schemeClr val="accent1"/>
              </a:extrusionClr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ru-RU" sz="2000" dirty="0" smtClean="0">
              <a:solidFill>
                <a:srgbClr val="3E284F"/>
              </a:solidFill>
              <a:latin typeface="Impact" panose="020B0806030902050204" pitchFamily="34" charset="0"/>
              <a:cs typeface="Gautami" panose="020B0502040204020203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ru-RU" sz="4000" dirty="0">
              <a:solidFill>
                <a:srgbClr val="3E284F"/>
              </a:solidFill>
              <a:latin typeface="Impact" panose="020B0806030902050204" pitchFamily="34" charset="0"/>
              <a:cs typeface="Gautami" panose="020B0502040204020203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30" y="4"/>
            <a:ext cx="4676775" cy="703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850437"/>
            <a:ext cx="8976005" cy="39115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245444" y="435453"/>
            <a:ext cx="73228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600" b="1" i="1" dirty="0" smtClean="0">
                <a:solidFill>
                  <a:srgbClr val="3E284F"/>
                </a:solidFill>
                <a:latin typeface="Bookman Old Style" pitchFamily="18" charset="0"/>
              </a:rPr>
              <a:t>Омская область</a:t>
            </a:r>
            <a:endParaRPr lang="ru-RU" sz="3600" b="1" i="1" dirty="0">
              <a:solidFill>
                <a:srgbClr val="3E284F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8696" y="2258294"/>
            <a:ext cx="7164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Интерактивные ресурсы </a:t>
            </a:r>
            <a:b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системе профилактики безнадзорности </a:t>
            </a:r>
            <a:b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 правонарушений несовершеннолетних </a:t>
            </a:r>
            <a:b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Омской области</a:t>
            </a:r>
            <a:endParaRPr lang="ru-RU" sz="2400" b="1" kern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rgbClr val="3E284F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5" y="124358"/>
            <a:ext cx="769003" cy="862216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54186" y="299730"/>
            <a:ext cx="8340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3E284F"/>
                </a:solidFill>
                <a:effectLst>
                  <a:outerShdw blurRad="38100" dist="19050" dir="2700000" algn="tl" rotWithShape="0">
                    <a:srgbClr val="3E284F">
                      <a:alpha val="40000"/>
                    </a:srgbClr>
                  </a:outerShdw>
                </a:effectLst>
              </a:rPr>
              <a:t>Телефон «горячей линии» поддержки </a:t>
            </a:r>
            <a:br>
              <a:rPr lang="ru-RU" sz="2800" b="1" dirty="0" smtClean="0">
                <a:ln w="0"/>
                <a:solidFill>
                  <a:srgbClr val="3E284F"/>
                </a:solidFill>
                <a:effectLst>
                  <a:outerShdw blurRad="38100" dist="19050" dir="2700000" algn="tl" rotWithShape="0">
                    <a:srgbClr val="3E284F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0"/>
                <a:solidFill>
                  <a:srgbClr val="3E284F"/>
                </a:solidFill>
                <a:effectLst>
                  <a:outerShdw blurRad="38100" dist="19050" dir="2700000" algn="tl" rotWithShape="0">
                    <a:srgbClr val="3E284F">
                      <a:alpha val="40000"/>
                    </a:srgbClr>
                  </a:outerShdw>
                </a:effectLst>
              </a:rPr>
              <a:t>специалистов органов и учреждений системы профилактики безнадзорности и правонарушений несовершеннолетних </a:t>
            </a:r>
            <a:endParaRPr lang="ru-RU" sz="2800" b="1" dirty="0">
              <a:ln w="0"/>
              <a:solidFill>
                <a:srgbClr val="3E284F"/>
              </a:solidFill>
              <a:effectLst>
                <a:outerShdw blurRad="38100" dist="19050" dir="2700000" algn="tl" rotWithShape="0">
                  <a:srgbClr val="3E284F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575261F9-703D-4A38-88E6-1B76E605EB0B}"/>
              </a:ext>
            </a:extLst>
          </p:cNvPr>
          <p:cNvSpPr/>
          <p:nvPr/>
        </p:nvSpPr>
        <p:spPr>
          <a:xfrm>
            <a:off x="554183" y="1207671"/>
            <a:ext cx="8272112" cy="517861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dirty="0" smtClean="0">
                <a:solidFill>
                  <a:srgbClr val="3E284F"/>
                </a:solidFill>
              </a:rPr>
              <a:t> </a:t>
            </a:r>
          </a:p>
          <a:p>
            <a:pPr algn="r"/>
            <a:endParaRPr lang="ru-RU" sz="3200" b="1" dirty="0" smtClean="0">
              <a:solidFill>
                <a:srgbClr val="3E284F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3E284F"/>
                </a:solidFill>
              </a:rPr>
              <a:t>Для муниципальных районов </a:t>
            </a:r>
          </a:p>
          <a:p>
            <a:pPr algn="r"/>
            <a:r>
              <a:rPr lang="ru-RU" sz="3200" b="1" dirty="0" smtClean="0">
                <a:solidFill>
                  <a:srgbClr val="3E284F"/>
                </a:solidFill>
              </a:rPr>
              <a:t>Омской области</a:t>
            </a:r>
          </a:p>
          <a:p>
            <a:pPr algn="r"/>
            <a:r>
              <a:rPr lang="ru-RU" sz="3200" b="1" dirty="0" smtClean="0">
                <a:solidFill>
                  <a:srgbClr val="3E284F"/>
                </a:solidFill>
              </a:rPr>
              <a:t>8 (3812) 36-08-77</a:t>
            </a:r>
            <a:endParaRPr lang="ru-RU" sz="3200" b="1" dirty="0">
              <a:solidFill>
                <a:srgbClr val="3E284F"/>
              </a:solidFill>
            </a:endParaRPr>
          </a:p>
          <a:p>
            <a:pPr algn="r"/>
            <a:endParaRPr lang="ru-RU" sz="2000" b="1" dirty="0" smtClean="0">
              <a:solidFill>
                <a:srgbClr val="3E284F"/>
              </a:solidFill>
            </a:endParaRPr>
          </a:p>
          <a:p>
            <a:pPr algn="r"/>
            <a:endParaRPr lang="ru-RU" sz="2000" b="1" dirty="0">
              <a:solidFill>
                <a:srgbClr val="3E284F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3E284F"/>
                </a:solidFill>
              </a:rPr>
              <a:t>Для города Омска</a:t>
            </a:r>
          </a:p>
          <a:p>
            <a:pPr algn="r"/>
            <a:r>
              <a:rPr lang="ru-RU" sz="3200" b="1" dirty="0" smtClean="0">
                <a:solidFill>
                  <a:srgbClr val="3E284F"/>
                </a:solidFill>
              </a:rPr>
              <a:t>8 </a:t>
            </a:r>
            <a:r>
              <a:rPr lang="ru-RU" sz="3200" b="1" dirty="0">
                <a:solidFill>
                  <a:srgbClr val="3E284F"/>
                </a:solidFill>
              </a:rPr>
              <a:t>(3812) </a:t>
            </a:r>
            <a:r>
              <a:rPr lang="ru-RU" sz="3200" b="1" dirty="0" smtClean="0">
                <a:solidFill>
                  <a:srgbClr val="3E284F"/>
                </a:solidFill>
              </a:rPr>
              <a:t>26-70-80</a:t>
            </a:r>
            <a:endParaRPr lang="ru-RU" sz="3200" b="1" dirty="0">
              <a:solidFill>
                <a:srgbClr val="3E284F"/>
              </a:solidFill>
            </a:endParaRPr>
          </a:p>
        </p:txBody>
      </p:sp>
      <p:pic>
        <p:nvPicPr>
          <p:cNvPr id="6" name="Рисунок 5" descr="https://thumbs.dreamstime.com/b/%D0%B1%D0%B5-%D1%8B%D0%B5-%D1%87%D0%B5-%D0%BE%D0%B2%D0%B5%D0%BA%D0%B8-d-%D0%BC%D0%BE%D0%B1%D0%B8-%D1%8C%D0%BD%D1%8B%D0%B9-%D1%82%D0%B5-%D0%B5%D1%84%D0%BE%D0%BD-g-lte-357746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6" y="2734394"/>
            <a:ext cx="1966679" cy="1948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5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5" y="124358"/>
            <a:ext cx="769003" cy="862216"/>
          </a:xfrm>
          <a:prstGeom prst="rect">
            <a:avLst/>
          </a:prstGeom>
          <a:ln>
            <a:noFill/>
          </a:ln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575261F9-703D-4A38-88E6-1B76E605EB0B}"/>
              </a:ext>
            </a:extLst>
          </p:cNvPr>
          <p:cNvSpPr/>
          <p:nvPr/>
        </p:nvSpPr>
        <p:spPr>
          <a:xfrm>
            <a:off x="554186" y="568517"/>
            <a:ext cx="8272112" cy="567982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dirty="0">
                <a:solidFill>
                  <a:srgbClr val="3E284F"/>
                </a:solidFill>
              </a:rPr>
              <a:t>Бесплатный </a:t>
            </a:r>
            <a:r>
              <a:rPr lang="ru-RU" sz="2800" b="1" dirty="0" smtClean="0">
                <a:solidFill>
                  <a:srgbClr val="3E284F"/>
                </a:solidFill>
              </a:rPr>
              <a:t>анонимный </a:t>
            </a:r>
          </a:p>
          <a:p>
            <a:pPr algn="r"/>
            <a:r>
              <a:rPr lang="ru-RU" sz="2800" b="1" dirty="0" smtClean="0">
                <a:solidFill>
                  <a:srgbClr val="3E284F"/>
                </a:solidFill>
              </a:rPr>
              <a:t>Телефон </a:t>
            </a:r>
            <a:r>
              <a:rPr lang="ru-RU" sz="2800" b="1" dirty="0">
                <a:solidFill>
                  <a:srgbClr val="3E284F"/>
                </a:solidFill>
              </a:rPr>
              <a:t>доверия </a:t>
            </a:r>
            <a:endParaRPr lang="ru-RU" sz="2800" b="1" dirty="0" smtClean="0">
              <a:solidFill>
                <a:srgbClr val="3E284F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3E284F"/>
                </a:solidFill>
              </a:rPr>
              <a:t>для </a:t>
            </a:r>
            <a:r>
              <a:rPr lang="ru-RU" sz="2800" b="1" dirty="0">
                <a:solidFill>
                  <a:srgbClr val="3E284F"/>
                </a:solidFill>
              </a:rPr>
              <a:t>несовершеннолетних </a:t>
            </a:r>
            <a:endParaRPr lang="ru-RU" sz="2800" b="1" dirty="0" smtClean="0">
              <a:solidFill>
                <a:srgbClr val="3E284F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3E284F"/>
                </a:solidFill>
              </a:rPr>
              <a:t>и </a:t>
            </a:r>
            <a:r>
              <a:rPr lang="ru-RU" sz="2800" b="1" dirty="0">
                <a:solidFill>
                  <a:srgbClr val="3E284F"/>
                </a:solidFill>
              </a:rPr>
              <a:t>их </a:t>
            </a:r>
            <a:r>
              <a:rPr lang="ru-RU" sz="2800" b="1" dirty="0" smtClean="0">
                <a:solidFill>
                  <a:srgbClr val="3E284F"/>
                </a:solidFill>
              </a:rPr>
              <a:t>родителей</a:t>
            </a:r>
          </a:p>
          <a:p>
            <a:pPr algn="r"/>
            <a:endParaRPr lang="ru-RU" sz="2800" b="1" dirty="0" smtClean="0">
              <a:solidFill>
                <a:srgbClr val="3E284F"/>
              </a:solidFill>
            </a:endParaRPr>
          </a:p>
          <a:p>
            <a:pPr algn="r"/>
            <a:r>
              <a:rPr lang="ru-RU" sz="3200" b="1" dirty="0">
                <a:solidFill>
                  <a:srgbClr val="3E284F"/>
                </a:solidFill>
              </a:rPr>
              <a:t>8-800-2000-122</a:t>
            </a:r>
          </a:p>
          <a:p>
            <a:pPr algn="r"/>
            <a:endParaRPr lang="ru-RU" sz="2000" b="1" dirty="0" smtClean="0">
              <a:solidFill>
                <a:srgbClr val="3E284F"/>
              </a:solidFill>
            </a:endParaRPr>
          </a:p>
          <a:p>
            <a:pPr algn="r"/>
            <a:endParaRPr lang="ru-RU" sz="2000" b="1" dirty="0">
              <a:solidFill>
                <a:srgbClr val="3E284F"/>
              </a:solidFill>
            </a:endParaRPr>
          </a:p>
          <a:p>
            <a:pPr algn="r"/>
            <a:r>
              <a:rPr lang="ru-RU" sz="3200" b="1" dirty="0">
                <a:solidFill>
                  <a:srgbClr val="3E284F"/>
                </a:solidFill>
              </a:rPr>
              <a:t>Телефон психологической </a:t>
            </a:r>
          </a:p>
          <a:p>
            <a:pPr algn="r"/>
            <a:r>
              <a:rPr lang="ru-RU" sz="3200" b="1" dirty="0">
                <a:solidFill>
                  <a:srgbClr val="3E284F"/>
                </a:solidFill>
              </a:rPr>
              <a:t>поддержки </a:t>
            </a:r>
            <a:r>
              <a:rPr lang="ru-RU" sz="3200" b="1" dirty="0" smtClean="0">
                <a:solidFill>
                  <a:srgbClr val="3E284F"/>
                </a:solidFill>
              </a:rPr>
              <a:t>родителей</a:t>
            </a:r>
          </a:p>
          <a:p>
            <a:pPr algn="r"/>
            <a:endParaRPr lang="ru-RU" sz="3200" b="1" dirty="0" smtClean="0">
              <a:solidFill>
                <a:srgbClr val="3E284F"/>
              </a:solidFill>
            </a:endParaRPr>
          </a:p>
          <a:p>
            <a:pPr algn="r"/>
            <a:r>
              <a:rPr lang="ru-RU" sz="2800" b="1" dirty="0">
                <a:solidFill>
                  <a:srgbClr val="3E284F"/>
                </a:solidFill>
              </a:rPr>
              <a:t>8 (3812) 77-77-79, 8 (3812) 32-35-90</a:t>
            </a:r>
          </a:p>
        </p:txBody>
      </p:sp>
      <p:pic>
        <p:nvPicPr>
          <p:cNvPr id="9" name="Picture 2" descr="Идеи на тему «ЧЕЛОВЕЧКИ ЦВЕТ» (900+) в 2021 г | презентация, 3d персонаж,  строительные знаки">
            <a:extLst>
              <a:ext uri="{FF2B5EF4-FFF2-40B4-BE49-F238E27FC236}">
                <a16:creationId xmlns="" xmlns:a16="http://schemas.microsoft.com/office/drawing/2014/main" xmlns:lc="http://schemas.openxmlformats.org/drawingml/2006/lockedCanvas" id="{359894CE-9D2D-4D94-9DA8-8F6A8416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3" y="1854204"/>
            <a:ext cx="2932009" cy="26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3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Август2018">
      <a:dk1>
        <a:srgbClr val="3E284F"/>
      </a:dk1>
      <a:lt1>
        <a:srgbClr val="FFFFFF"/>
      </a:lt1>
      <a:dk2>
        <a:srgbClr val="7A2F5A"/>
      </a:dk2>
      <a:lt2>
        <a:srgbClr val="EFE5E4"/>
      </a:lt2>
      <a:accent1>
        <a:srgbClr val="614791"/>
      </a:accent1>
      <a:accent2>
        <a:srgbClr val="FCB239"/>
      </a:accent2>
      <a:accent3>
        <a:srgbClr val="12A354"/>
      </a:accent3>
      <a:accent4>
        <a:srgbClr val="78CABE"/>
      </a:accent4>
      <a:accent5>
        <a:srgbClr val="B66BA3"/>
      </a:accent5>
      <a:accent6>
        <a:srgbClr val="7A2F5A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Август2018">
      <a:dk1>
        <a:srgbClr val="3E284F"/>
      </a:dk1>
      <a:lt1>
        <a:srgbClr val="FFFFFF"/>
      </a:lt1>
      <a:dk2>
        <a:srgbClr val="7A2F5A"/>
      </a:dk2>
      <a:lt2>
        <a:srgbClr val="EFE5E4"/>
      </a:lt2>
      <a:accent1>
        <a:srgbClr val="614791"/>
      </a:accent1>
      <a:accent2>
        <a:srgbClr val="FCB239"/>
      </a:accent2>
      <a:accent3>
        <a:srgbClr val="12A354"/>
      </a:accent3>
      <a:accent4>
        <a:srgbClr val="78CABE"/>
      </a:accent4>
      <a:accent5>
        <a:srgbClr val="B66BA3"/>
      </a:accent5>
      <a:accent6>
        <a:srgbClr val="7A2F5A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7685</TotalTime>
  <Words>266</Words>
  <Application>Microsoft Office PowerPoint</Application>
  <PresentationFormat>Экран (4:3)</PresentationFormat>
  <Paragraphs>92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HDOfficeLightV0</vt:lpstr>
      <vt:lpstr>4_Тема Office</vt:lpstr>
      <vt:lpstr>1_HDOfficeLightV0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П. Стружкина</dc:creator>
  <cp:lastModifiedBy>User</cp:lastModifiedBy>
  <cp:revision>682</cp:revision>
  <cp:lastPrinted>2018-05-25T04:25:22Z</cp:lastPrinted>
  <dcterms:created xsi:type="dcterms:W3CDTF">2018-04-02T10:15:09Z</dcterms:created>
  <dcterms:modified xsi:type="dcterms:W3CDTF">2022-02-17T07:04:06Z</dcterms:modified>
</cp:coreProperties>
</file>