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57" r:id="rId6"/>
    <p:sldId id="258" r:id="rId7"/>
    <p:sldId id="269" r:id="rId8"/>
    <p:sldId id="259" r:id="rId9"/>
    <p:sldId id="260" r:id="rId10"/>
    <p:sldId id="261" r:id="rId11"/>
    <p:sldId id="263" r:id="rId12"/>
    <p:sldId id="264" r:id="rId13"/>
    <p:sldId id="262" r:id="rId14"/>
    <p:sldId id="265" r:id="rId15"/>
    <p:sldId id="270" r:id="rId16"/>
    <p:sldId id="271" r:id="rId17"/>
    <p:sldId id="272" r:id="rId18"/>
    <p:sldId id="275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F6D8-3CA8-4BB0-95E1-58C679861DD3}" type="datetimeFigureOut">
              <a:rPr lang="ru-RU"/>
              <a:pPr>
                <a:defRPr/>
              </a:pPr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D3DE0-3B11-4805-BDC8-285D9079B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25FB-4BE9-4AEE-978A-B628E64828EA}" type="datetimeFigureOut">
              <a:rPr lang="ru-RU"/>
              <a:pPr>
                <a:defRPr/>
              </a:pPr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EE09-881E-44EE-B114-F98D8EC8A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1E3C-FAF4-4CC2-BE3B-1C8C5DD9F2E1}" type="datetimeFigureOut">
              <a:rPr lang="ru-RU"/>
              <a:pPr>
                <a:defRPr/>
              </a:pPr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8FE7-B3D5-4EB5-B0BE-4D179D900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C1FC9-E38F-4B91-B5E4-BA44ABA2724E}" type="datetimeFigureOut">
              <a:rPr lang="ru-RU"/>
              <a:pPr>
                <a:defRPr/>
              </a:pPr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F69A-5146-41A7-AB1D-E0C5A2D51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E4C02-8DBD-4E81-8505-A940B9F3736F}" type="datetimeFigureOut">
              <a:rPr lang="ru-RU"/>
              <a:pPr>
                <a:defRPr/>
              </a:pPr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055A9-219A-42AE-88D3-88FB22449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8B22-2E34-4A16-B5E2-A3138DCED5C3}" type="datetimeFigureOut">
              <a:rPr lang="ru-RU"/>
              <a:pPr>
                <a:defRPr/>
              </a:pPr>
              <a:t>26.04.2024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AB74A-8E60-422D-A854-534DF4B2E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0C3-EA09-4700-B43F-C97BF0C08F81}" type="datetimeFigureOut">
              <a:rPr lang="ru-RU"/>
              <a:pPr>
                <a:defRPr/>
              </a:pPr>
              <a:t>26.04.2024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97C4-768E-4F54-AAFB-54D8CA4FD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5B1EB-D07A-4458-B80D-551052D5F4AB}" type="datetimeFigureOut">
              <a:rPr lang="ru-RU"/>
              <a:pPr>
                <a:defRPr/>
              </a:pPr>
              <a:t>26.04.2024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17065-0EAA-414D-82F3-93ACA8C21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D499-E314-41CE-A4E7-2DEC6E2B4F75}" type="datetimeFigureOut">
              <a:rPr lang="ru-RU"/>
              <a:pPr>
                <a:defRPr/>
              </a:pPr>
              <a:t>26.04.2024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0E070-DE99-4605-95F7-834245A63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027D8-E9BB-4417-82A3-D327FFBEAA92}" type="datetimeFigureOut">
              <a:rPr lang="ru-RU"/>
              <a:pPr>
                <a:defRPr/>
              </a:pPr>
              <a:t>26.04.2024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6B22-D959-4A4A-9459-0C37B8157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37FD5-7C1D-4406-8EBD-3AD13159EE6B}" type="datetimeFigureOut">
              <a:rPr lang="ru-RU"/>
              <a:pPr>
                <a:defRPr/>
              </a:pPr>
              <a:t>26.04.2024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44D2-CCE7-48E3-9BC3-C6C30AE18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2B8891-D6CD-4E3F-B370-4C95CE079781}" type="datetimeFigureOut">
              <a:rPr lang="ru-RU"/>
              <a:pPr>
                <a:defRPr/>
              </a:pPr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710A57-0D60-47F6-B69B-683B9028D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513" y="0"/>
            <a:ext cx="6948487" cy="1500188"/>
          </a:xfrm>
        </p:spPr>
        <p:txBody>
          <a:bodyPr>
            <a:normAutofit/>
          </a:bodyPr>
          <a:lstStyle/>
          <a:p>
            <a:r>
              <a:rPr lang="ru-RU" sz="3200" b="1" smtClean="0">
                <a:latin typeface="Gabriola" pitchFamily="82" charset="0"/>
                <a:cs typeface="Times New Roman" pitchFamily="18" charset="0"/>
              </a:rPr>
              <a:t>«Люди героического прошлого»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i="1" smtClean="0">
              <a:latin typeface="Bookman Old Style"/>
              <a:cs typeface="BrowalliaUPC" pitchFamily="34" charset="-34"/>
            </a:endParaRP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3357563" y="1428750"/>
            <a:ext cx="56435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Gabriola" pitchFamily="82" charset="0"/>
                <a:cs typeface="Times New Roman" pitchFamily="18" charset="0"/>
              </a:rPr>
              <a:t>«Война.Победа.Память.»</a:t>
            </a:r>
          </a:p>
          <a:p>
            <a:pPr algn="ctr"/>
            <a:r>
              <a:rPr lang="ru-RU" sz="4000" b="1">
                <a:latin typeface="Gabriola" pitchFamily="82" charset="0"/>
                <a:cs typeface="Times New Roman" pitchFamily="18" charset="0"/>
              </a:rPr>
              <a:t>(Герои Великой отечественной войны 1941-1945гг.)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 flipH="1" flipV="1">
            <a:off x="9088438" y="51911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sz="2800" b="1"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User\Downloads\0000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822642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0" y="1428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Gabriola" pitchFamily="82" charset="0"/>
              </a:rPr>
              <a:t>Страница из журнала боевых действий 347 дивизии, в которой служил прадедушка.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142875" y="0"/>
            <a:ext cx="900112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>
              <a:latin typeface="Gabriola" pitchFamily="82" charset="0"/>
            </a:endParaRPr>
          </a:p>
          <a:p>
            <a:pPr algn="ctr"/>
            <a:r>
              <a:rPr lang="ru-RU" sz="2400" b="1">
                <a:latin typeface="Gabriola" pitchFamily="82" charset="0"/>
              </a:rPr>
              <a:t>В 1941 году в составе действующих войск был в Иране.</a:t>
            </a:r>
            <a:r>
              <a:rPr lang="ru-RU" sz="2400" b="1">
                <a:latin typeface="Gabriola" pitchFamily="82" charset="0"/>
                <a:ea typeface="Calibri" pitchFamily="34" charset="0"/>
                <a:cs typeface="Times New Roman" pitchFamily="18" charset="0"/>
              </a:rPr>
              <a:t> В 1945-46 гг. участвовал во взятии Берлина и освобождении Польши. В августе был демобилизован из рядов Советской армии.  </a:t>
            </a:r>
            <a:endParaRPr lang="ru-RU" sz="2400" b="1">
              <a:latin typeface="Gabriola" pitchFamily="82" charset="0"/>
            </a:endParaRPr>
          </a:p>
          <a:p>
            <a:r>
              <a:rPr lang="ru-RU">
                <a:latin typeface="Calibri" pitchFamily="34" charset="0"/>
              </a:rPr>
              <a:t> </a:t>
            </a:r>
          </a:p>
        </p:txBody>
      </p:sp>
      <p:pic>
        <p:nvPicPr>
          <p:cNvPr id="23554" name="Рисунок 4" descr="C:\Users\123\Desktop\Ольга Сергеевна\Личный листок Сухов В.В. 3 стр..jpg"/>
          <p:cNvPicPr>
            <a:picLocks noChangeAspect="1" noChangeArrowheads="1"/>
          </p:cNvPicPr>
          <p:nvPr/>
        </p:nvPicPr>
        <p:blipFill>
          <a:blip r:embed="rId2"/>
          <a:srcRect t="51576" r="-53" b="28223"/>
          <a:stretch>
            <a:fillRect/>
          </a:stretch>
        </p:blipFill>
        <p:spPr bwMode="auto">
          <a:xfrm>
            <a:off x="1042988" y="2852738"/>
            <a:ext cx="7643812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Gabriola" pitchFamily="82" charset="0"/>
              </a:rPr>
              <a:t>Имеет правительственные награды и благодарности за участие в боях и освобождение городов от фашистов. Имеет Орден Красной Звезды, 2 медали за боевые заслуги, медаль за оборону Кавказа, за взятие Берлина, за освобождение Варшавы, за победу над Германией. В 1965 году награждён юбилейной медалью «Двадцать лет победы» в Великой Отечественной войне 1941-1945 </a:t>
            </a:r>
          </a:p>
        </p:txBody>
      </p:sp>
      <p:pic>
        <p:nvPicPr>
          <p:cNvPr id="24578" name="Рисунок 5" descr="C:\Users\123\Desktop\Ольга Сергеевна\Личный листок Сухов В.В. 4 стр..jpg"/>
          <p:cNvPicPr>
            <a:picLocks noChangeAspect="1" noChangeArrowheads="1"/>
          </p:cNvPicPr>
          <p:nvPr/>
        </p:nvPicPr>
        <p:blipFill>
          <a:blip r:embed="rId2"/>
          <a:srcRect t="2150" r="-154" b="68607"/>
          <a:stretch>
            <a:fillRect/>
          </a:stretch>
        </p:blipFill>
        <p:spPr bwMode="auto">
          <a:xfrm>
            <a:off x="971550" y="4868863"/>
            <a:ext cx="74295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podvignaroda.ru/filter/filterimage?path=VS/059/033-0686044-0444%2b004-443/00000169_1.jpg&amp;id=17659419&amp;id1=b3d24316927493e0542d66e34b8e9b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286250"/>
            <a:ext cx="7758112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928688"/>
            <a:ext cx="7929563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1928813" y="0"/>
            <a:ext cx="4995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Gabriola" pitchFamily="82" charset="0"/>
              </a:rPr>
              <a:t>Выписки из приказов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 descr="C:\Users\123\Desktop\Ольга Сергеевна\за освобождение города.jpg"/>
          <p:cNvPicPr>
            <a:picLocks noChangeAspect="1" noChangeArrowheads="1"/>
          </p:cNvPicPr>
          <p:nvPr/>
        </p:nvPicPr>
        <p:blipFill>
          <a:blip r:embed="rId2"/>
          <a:srcRect l="15456" t="12321" r="13271" b="15903"/>
          <a:stretch>
            <a:fillRect/>
          </a:stretch>
        </p:blipFill>
        <p:spPr bwMode="auto">
          <a:xfrm>
            <a:off x="5572125" y="785813"/>
            <a:ext cx="35718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5" descr="C:\Users\123\Desktop\Ольга Сергеевна\освобождение города,.jpg"/>
          <p:cNvPicPr>
            <a:picLocks noChangeAspect="1" noChangeArrowheads="1"/>
          </p:cNvPicPr>
          <p:nvPr/>
        </p:nvPicPr>
        <p:blipFill>
          <a:blip r:embed="rId3"/>
          <a:srcRect l="12892" t="18338" r="16029" b="9456"/>
          <a:stretch>
            <a:fillRect/>
          </a:stretch>
        </p:blipFill>
        <p:spPr bwMode="auto">
          <a:xfrm>
            <a:off x="2857500" y="1500188"/>
            <a:ext cx="3429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6" descr="C:\Users\123\Desktop\Ольга Сергеевна\освобождение города..jpg"/>
          <p:cNvPicPr>
            <a:picLocks noChangeAspect="1" noChangeArrowheads="1"/>
          </p:cNvPicPr>
          <p:nvPr/>
        </p:nvPicPr>
        <p:blipFill>
          <a:blip r:embed="rId4"/>
          <a:srcRect l="14468" t="15903" r="15234" b="11176"/>
          <a:stretch>
            <a:fillRect/>
          </a:stretch>
        </p:blipFill>
        <p:spPr bwMode="auto">
          <a:xfrm>
            <a:off x="0" y="785813"/>
            <a:ext cx="350043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Заголовок 10"/>
          <p:cNvSpPr>
            <a:spLocks noGrp="1"/>
          </p:cNvSpPr>
          <p:nvPr>
            <p:ph type="title"/>
          </p:nvPr>
        </p:nvSpPr>
        <p:spPr>
          <a:xfrm>
            <a:off x="428625" y="-142875"/>
            <a:ext cx="8229600" cy="785813"/>
          </a:xfrm>
        </p:spPr>
        <p:txBody>
          <a:bodyPr/>
          <a:lstStyle/>
          <a:p>
            <a:r>
              <a:rPr lang="ru-RU" sz="6000" b="1" smtClean="0">
                <a:latin typeface="Gabriola" pitchFamily="82" charset="0"/>
              </a:rPr>
              <a:t>Благодарности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C:\Users\123\Desktop\Ольга Сергеевна\за овладение Берлина.jpg"/>
          <p:cNvPicPr>
            <a:picLocks noChangeAspect="1" noChangeArrowheads="1"/>
          </p:cNvPicPr>
          <p:nvPr/>
        </p:nvPicPr>
        <p:blipFill>
          <a:blip r:embed="rId2"/>
          <a:srcRect l="11511" t="12750" r="7697" b="4372"/>
          <a:stretch>
            <a:fillRect/>
          </a:stretch>
        </p:blipFill>
        <p:spPr bwMode="auto">
          <a:xfrm>
            <a:off x="0" y="0"/>
            <a:ext cx="4429125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2" descr="C:\Users\123\Desktop\Ольга Сергеевна\освобождение города.jpg"/>
          <p:cNvPicPr>
            <a:picLocks noChangeAspect="1" noChangeArrowheads="1"/>
          </p:cNvPicPr>
          <p:nvPr/>
        </p:nvPicPr>
        <p:blipFill>
          <a:blip r:embed="rId3"/>
          <a:srcRect l="15652" t="16762" r="14803" b="11679"/>
          <a:stretch>
            <a:fillRect/>
          </a:stretch>
        </p:blipFill>
        <p:spPr bwMode="auto">
          <a:xfrm>
            <a:off x="4714875" y="0"/>
            <a:ext cx="4429125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C:\Users\123\Desktop\Ольга Сергеевна\Орденская книжка стр.2.jpg"/>
          <p:cNvPicPr>
            <a:picLocks noChangeAspect="1" noChangeArrowheads="1"/>
          </p:cNvPicPr>
          <p:nvPr/>
        </p:nvPicPr>
        <p:blipFill>
          <a:blip r:embed="rId2"/>
          <a:srcRect l="12497" t="52722" r="17368" b="9418"/>
          <a:stretch>
            <a:fillRect/>
          </a:stretch>
        </p:blipFill>
        <p:spPr bwMode="auto">
          <a:xfrm>
            <a:off x="0" y="0"/>
            <a:ext cx="4857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2" descr="C:\Users\123\Desktop\Ольга Сергеевна\Удостоверение.jpg"/>
          <p:cNvPicPr>
            <a:picLocks noChangeAspect="1" noChangeArrowheads="1"/>
          </p:cNvPicPr>
          <p:nvPr/>
        </p:nvPicPr>
        <p:blipFill>
          <a:blip r:embed="rId3"/>
          <a:srcRect l="18611" t="18481" r="12039" b="8955"/>
          <a:stretch>
            <a:fillRect/>
          </a:stretch>
        </p:blipFill>
        <p:spPr bwMode="auto">
          <a:xfrm>
            <a:off x="4857750" y="928688"/>
            <a:ext cx="42862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7" descr="C:\Users\123\Desktop\Ольга Сергеевна\Исследователи1 001.jpg"/>
          <p:cNvPicPr>
            <a:picLocks noChangeAspect="1" noChangeArrowheads="1"/>
          </p:cNvPicPr>
          <p:nvPr/>
        </p:nvPicPr>
        <p:blipFill>
          <a:blip r:embed="rId4"/>
          <a:srcRect l="14272" t="13898" r="8530" b="48257"/>
          <a:stretch>
            <a:fillRect/>
          </a:stretch>
        </p:blipFill>
        <p:spPr bwMode="auto">
          <a:xfrm>
            <a:off x="0" y="3643313"/>
            <a:ext cx="48577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Заголовок 8"/>
          <p:cNvSpPr>
            <a:spLocks noGrp="1"/>
          </p:cNvSpPr>
          <p:nvPr>
            <p:ph type="title"/>
          </p:nvPr>
        </p:nvSpPr>
        <p:spPr>
          <a:xfrm>
            <a:off x="5072063" y="-285750"/>
            <a:ext cx="3657600" cy="1214438"/>
          </a:xfrm>
        </p:spPr>
        <p:txBody>
          <a:bodyPr/>
          <a:lstStyle/>
          <a:p>
            <a:r>
              <a:rPr lang="ru-RU" sz="6600" b="1" smtClean="0">
                <a:latin typeface="Gabriola" pitchFamily="82" charset="0"/>
              </a:rPr>
              <a:t>Медали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C:\Users\123\Desktop\Ольга Сергеевна\Исследова.тели1.jpg"/>
          <p:cNvPicPr>
            <a:picLocks noChangeAspect="1" noChangeArrowheads="1"/>
          </p:cNvPicPr>
          <p:nvPr/>
        </p:nvPicPr>
        <p:blipFill>
          <a:blip r:embed="rId2"/>
          <a:srcRect l="14667" t="15044" r="7500" b="47353"/>
          <a:stretch>
            <a:fillRect/>
          </a:stretch>
        </p:blipFill>
        <p:spPr bwMode="auto">
          <a:xfrm>
            <a:off x="1857375" y="3143250"/>
            <a:ext cx="56435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2" descr="C:\Users\123\Desktop\Ольга Сергеевна\к.jpg"/>
          <p:cNvPicPr>
            <a:picLocks noChangeAspect="1" noChangeArrowheads="1"/>
          </p:cNvPicPr>
          <p:nvPr/>
        </p:nvPicPr>
        <p:blipFill>
          <a:blip r:embed="rId3"/>
          <a:srcRect l="11710" t="16046" r="11093" b="45108"/>
          <a:stretch>
            <a:fillRect/>
          </a:stretch>
        </p:blipFill>
        <p:spPr bwMode="auto">
          <a:xfrm>
            <a:off x="0" y="0"/>
            <a:ext cx="457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3" descr="C:\Users\123\Desktop\Ольга Сергеевна\Исследователи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5005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285750" y="1500188"/>
            <a:ext cx="807243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 </a:t>
            </a:r>
            <a:r>
              <a:rPr lang="ru-RU" sz="2400" b="1">
                <a:latin typeface="Gabriola" pitchFamily="82" charset="0"/>
              </a:rPr>
              <a:t>С 1946 года работает на 6-й Картфабрике инженером, 1953-1956 гг. учёба в Партийной школе. Член КПСС с 1944 года. С 1957 года работает председателем рабочего комитета Великорусского совхоза.   На любой работе, в любой должности Виктор Васильевич проявлял себя как ответственный, добросовестный работник, хороший товарищ. Кроме боевых медалей дедушка награждён медалями за освоение целинных земель, за доблестный труд.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50825" y="357188"/>
            <a:ext cx="8642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Gabriola" pitchFamily="82" charset="0"/>
              </a:rPr>
              <a:t>                          Послевоенные годы.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C:\Users\123\Desktop\Ольга Сергеевна\Исследователи1ка.jpg"/>
          <p:cNvPicPr>
            <a:picLocks noChangeAspect="1" noChangeArrowheads="1"/>
          </p:cNvPicPr>
          <p:nvPr/>
        </p:nvPicPr>
        <p:blipFill>
          <a:blip r:embed="rId2"/>
          <a:srcRect l="10526" t="39970" r="15395" b="20441"/>
          <a:stretch>
            <a:fillRect/>
          </a:stretch>
        </p:blipFill>
        <p:spPr bwMode="auto">
          <a:xfrm>
            <a:off x="0" y="0"/>
            <a:ext cx="47148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2" descr="C:\Users\123\Desktop\Ольга Сергеевна\уа.jpg"/>
          <p:cNvPicPr>
            <a:picLocks noChangeAspect="1" noChangeArrowheads="1"/>
          </p:cNvPicPr>
          <p:nvPr/>
        </p:nvPicPr>
        <p:blipFill>
          <a:blip r:embed="rId3"/>
          <a:srcRect l="15456" t="18053" r="8148" b="43410"/>
          <a:stretch>
            <a:fillRect/>
          </a:stretch>
        </p:blipFill>
        <p:spPr bwMode="auto">
          <a:xfrm>
            <a:off x="4714875" y="0"/>
            <a:ext cx="4429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3" descr="C:\Users\123\Desktop\Ольга Сергеевна\ыа.jpg"/>
          <p:cNvPicPr>
            <a:picLocks noChangeAspect="1" noChangeArrowheads="1"/>
          </p:cNvPicPr>
          <p:nvPr/>
        </p:nvPicPr>
        <p:blipFill>
          <a:blip r:embed="rId4"/>
          <a:srcRect l="13483" t="41116" r="10657" b="19724"/>
          <a:stretch>
            <a:fillRect/>
          </a:stretch>
        </p:blipFill>
        <p:spPr bwMode="auto">
          <a:xfrm>
            <a:off x="0" y="3357563"/>
            <a:ext cx="46434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" descr="C:\Users\123\Desktop\Ольга Сергеевна\и.jpg"/>
          <p:cNvPicPr>
            <a:picLocks noChangeAspect="1" noChangeArrowheads="1"/>
          </p:cNvPicPr>
          <p:nvPr/>
        </p:nvPicPr>
        <p:blipFill>
          <a:blip r:embed="rId5"/>
          <a:srcRect l="12892" t="20486" r="11102" b="41692"/>
          <a:stretch>
            <a:fillRect/>
          </a:stretch>
        </p:blipFill>
        <p:spPr bwMode="auto">
          <a:xfrm>
            <a:off x="4643438" y="3357563"/>
            <a:ext cx="45005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57813" y="350838"/>
            <a:ext cx="378618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Gabriola" pitchFamily="82" charset="0"/>
                <a:ea typeface="Calibri" pitchFamily="34" charset="0"/>
                <a:cs typeface="Times New Roman" pitchFamily="18" charset="0"/>
              </a:rPr>
              <a:t>Да, сделали все, что могли мы,</a:t>
            </a:r>
          </a:p>
          <a:p>
            <a:pPr algn="ctr" eaLnBrk="0" hangingPunct="0"/>
            <a:r>
              <a:rPr lang="ru-RU" sz="2400" b="1">
                <a:latin typeface="Gabriola" pitchFamily="82" charset="0"/>
                <a:ea typeface="Calibri" pitchFamily="34" charset="0"/>
                <a:cs typeface="Times New Roman" pitchFamily="18" charset="0"/>
              </a:rPr>
              <a:t>Кто мог, сколько мог и как мог.</a:t>
            </a:r>
            <a:endParaRPr lang="ru-RU" sz="2400" b="1">
              <a:latin typeface="Gabriola" pitchFamily="82" charset="0"/>
            </a:endParaRPr>
          </a:p>
          <a:p>
            <a:pPr algn="ctr" eaLnBrk="0" hangingPunct="0"/>
            <a:r>
              <a:rPr lang="ru-RU" sz="2400" b="1">
                <a:latin typeface="Gabriola" pitchFamily="82" charset="0"/>
                <a:cs typeface="Calibri" pitchFamily="34" charset="0"/>
              </a:rPr>
              <a:t>И были мы солнцем палимы,</a:t>
            </a:r>
            <a:endParaRPr lang="ru-RU" sz="2400" b="1">
              <a:latin typeface="Gabriola" pitchFamily="82" charset="0"/>
            </a:endParaRPr>
          </a:p>
          <a:p>
            <a:pPr algn="ctr" eaLnBrk="0" hangingPunct="0"/>
            <a:r>
              <a:rPr lang="ru-RU" sz="2400" b="1">
                <a:latin typeface="Gabriola" pitchFamily="82" charset="0"/>
                <a:cs typeface="Calibri" pitchFamily="34" charset="0"/>
              </a:rPr>
              <a:t>И шли мы по сотням дорог.</a:t>
            </a:r>
            <a:endParaRPr lang="ru-RU" sz="2400" b="1">
              <a:latin typeface="Gabriola" pitchFamily="82" charset="0"/>
            </a:endParaRPr>
          </a:p>
          <a:p>
            <a:pPr algn="ctr" eaLnBrk="0" hangingPunct="0"/>
            <a:r>
              <a:rPr lang="ru-RU" sz="2400" b="1">
                <a:latin typeface="Gabriola" pitchFamily="82" charset="0"/>
                <a:cs typeface="Calibri" pitchFamily="34" charset="0"/>
              </a:rPr>
              <a:t>Да, каждый четвертый – убит.</a:t>
            </a:r>
            <a:endParaRPr lang="ru-RU" sz="2400" b="1">
              <a:latin typeface="Gabriola" pitchFamily="82" charset="0"/>
            </a:endParaRPr>
          </a:p>
          <a:p>
            <a:pPr algn="ctr" eaLnBrk="0" hangingPunct="0"/>
            <a:r>
              <a:rPr lang="ru-RU" sz="2400" b="1">
                <a:latin typeface="Gabriola" pitchFamily="82" charset="0"/>
                <a:cs typeface="Calibri" pitchFamily="34" charset="0"/>
              </a:rPr>
              <a:t>И лично отечеству нужен,</a:t>
            </a:r>
            <a:r>
              <a:rPr lang="ru-RU" sz="2400" b="1">
                <a:latin typeface="Gabriola" pitchFamily="82" charset="0"/>
              </a:rPr>
              <a:t>  </a:t>
            </a:r>
            <a:r>
              <a:rPr lang="ru-RU" sz="2400" b="1">
                <a:latin typeface="Gabriola" pitchFamily="82" charset="0"/>
                <a:cs typeface="Calibri" pitchFamily="34" charset="0"/>
              </a:rPr>
              <a:t>И лично не будет забыт.</a:t>
            </a:r>
            <a:endParaRPr lang="ru-RU" sz="2400" b="1">
              <a:latin typeface="Gabriola" pitchFamily="82" charset="0"/>
            </a:endParaRPr>
          </a:p>
          <a:p>
            <a:pPr algn="just" eaLnBrk="0" hangingPunct="0"/>
            <a:r>
              <a:rPr lang="ru-RU" sz="2400" b="1">
                <a:latin typeface="Gabriola" pitchFamily="82" charset="0"/>
                <a:cs typeface="Calibri" pitchFamily="34" charset="0"/>
              </a:rPr>
              <a:t>	</a:t>
            </a:r>
          </a:p>
          <a:p>
            <a:pPr algn="just" eaLnBrk="0" hangingPunct="0"/>
            <a:r>
              <a:rPr lang="ru-RU" sz="2400" b="1">
                <a:latin typeface="Gabriola" pitchFamily="82" charset="0"/>
                <a:cs typeface="Calibri" pitchFamily="34" charset="0"/>
              </a:rPr>
              <a:t>                            Борис Слуцкий</a:t>
            </a:r>
            <a:endParaRPr lang="ru-RU" sz="2400" b="1">
              <a:latin typeface="Gabriola" pitchFamily="82" charset="0"/>
            </a:endParaRPr>
          </a:p>
        </p:txBody>
      </p:sp>
      <p:sp>
        <p:nvSpPr>
          <p:cNvPr id="14338" name="AutoShape 9" descr="ÐÐ°ÑÑÐ¸Ð½ÐºÐ¸ Ð¿Ð¾ Ð·Ð°Ð¿ÑÐ¾ÑÑ Ð´ÐµÐ½Ñ Ð¿Ð¾Ð±ÐµÐ´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39" name="Picture 11" descr="ÐÐ°ÑÑÐ¸Ð½ÐºÐ¸ Ð¿Ð¾ Ð·Ð°Ð¿ÑÐ¾ÑÑ Ð´ÐµÐ½Ñ Ð¿Ð¾Ð±ÐµÐ´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500188"/>
            <a:ext cx="5072063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C:\Users\123\Desktop\архив Белого Сергея\белый с\Изображение 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3635897" y="0"/>
            <a:ext cx="200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Gabriola" pitchFamily="82" charset="0"/>
              </a:rPr>
              <a:t>Награды </a:t>
            </a:r>
            <a:endParaRPr lang="ru-RU" sz="6000" b="1" dirty="0">
              <a:latin typeface="Gabriola" pitchFamily="8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857250"/>
            <a:ext cx="8418513" cy="191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b="1">
                <a:latin typeface="Gabriola" pitchFamily="82" charset="0"/>
              </a:rPr>
              <a:t>Используемая литература:</a:t>
            </a:r>
          </a:p>
          <a:p>
            <a:pPr>
              <a:buFontTx/>
              <a:buAutoNum type="arabicPeriod"/>
            </a:pPr>
            <a:r>
              <a:rPr lang="ru-RU" sz="2400" b="1">
                <a:latin typeface="Gabriola" pitchFamily="82" charset="0"/>
              </a:rPr>
              <a:t>Открытые интернет - источники.</a:t>
            </a:r>
          </a:p>
          <a:p>
            <a:pPr>
              <a:buFontTx/>
              <a:buAutoNum type="arabicPeriod"/>
            </a:pPr>
            <a:r>
              <a:rPr lang="ru-RU" sz="2400" b="1">
                <a:latin typeface="Gabriola" pitchFamily="82" charset="0"/>
              </a:rPr>
              <a:t>Архивные документы, взятые с сайта «Подвиг народа»</a:t>
            </a:r>
          </a:p>
          <a:p>
            <a:pPr>
              <a:buFontTx/>
              <a:buAutoNum type="arabicPeriod"/>
            </a:pPr>
            <a:r>
              <a:rPr lang="ru-RU" sz="2400" b="1">
                <a:latin typeface="Gabriola" pitchFamily="82" charset="0"/>
              </a:rPr>
              <a:t>Документы из личного архива.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6439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Gabriola" pitchFamily="82" charset="0"/>
              </a:rPr>
              <a:t>Народам России не раз приходилось браться за оружие, чтобы отстоять свою свободу и независимость в борьбе с иноземными захватчиками, и всё же Великая Отечественная война 1941-1945 гг., навязанная германским фашизмом, занимает особое место в истории нашего государства. </a:t>
            </a:r>
          </a:p>
        </p:txBody>
      </p:sp>
      <p:pic>
        <p:nvPicPr>
          <p:cNvPr id="15362" name="Picture 4" descr="ÐÐ°ÑÑÐ¸Ð½ÐºÐ¸ Ð¿Ð¾ Ð·Ð°Ð¿ÑÐ¾ÑÑ Ð½Ð°ÑÐ°Ð»Ð¾ Ð²ÐµÐ»Ð¸ÐºÐ¾Ð¹ Ð¾ÑÐµÑÐµÑÑÐ²ÐµÐ½Ð½Ð¾Ð¹ Ð²Ð¾Ð¹Ð½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420938"/>
            <a:ext cx="72739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142875" y="214313"/>
            <a:ext cx="87868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Gabriola" pitchFamily="82" charset="0"/>
              </a:rPr>
              <a:t>В те годы не было такой семьи, которую не затронула бы война! Навечно в памяти останется война вышедшего из неё поколения, опалённого огнем. </a:t>
            </a:r>
          </a:p>
          <a:p>
            <a:pPr algn="ctr"/>
            <a:r>
              <a:rPr lang="ru-RU" sz="2400" b="1">
                <a:latin typeface="Gabriola" pitchFamily="82" charset="0"/>
              </a:rPr>
              <a:t>Коснулось это и нашей семьи.</a:t>
            </a:r>
          </a:p>
          <a:p>
            <a:pPr algn="ctr"/>
            <a:r>
              <a:rPr lang="ru-RU" sz="2400" b="1">
                <a:latin typeface="Gabriola" pitchFamily="82" charset="0"/>
                <a:ea typeface="Calibri" pitchFamily="34" charset="0"/>
                <a:cs typeface="Times New Roman" pitchFamily="18" charset="0"/>
              </a:rPr>
              <a:t> Я хочу рассказать о своем прадеде, о котором мне рассказывала моя бабушка</a:t>
            </a:r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b="1"/>
          </a:p>
          <a:p>
            <a:endParaRPr lang="ru-RU" sz="2400" b="1">
              <a:latin typeface="Gabriola" pitchFamily="82" charset="0"/>
            </a:endParaRPr>
          </a:p>
          <a:p>
            <a:endParaRPr lang="ru-RU" sz="2400" b="1">
              <a:latin typeface="Gabriola" pitchFamily="82" charset="0"/>
            </a:endParaRPr>
          </a:p>
        </p:txBody>
      </p:sp>
      <p:sp>
        <p:nvSpPr>
          <p:cNvPr id="16386" name="AutoShape 3" descr="ÐÐ°ÑÑÐ¸Ð½ÐºÐ¸ Ð¿Ð¾ Ð·Ð°Ð¿ÑÐ¾ÑÑ Ð½Ð°ÑÐ°Ð»Ð¾ Ð²ÐµÐ»Ð¸ÐºÐ¾Ð¹ Ð¾ÑÐµÑÐµÑÑÐ²ÐµÐ½Ð½Ð¾Ð¹ Ð²Ð¾Ð¹Ð½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387" name="Picture 5" descr="ÐÐ°ÑÑÐ¸Ð½ÐºÐ¸ Ð¿Ð¾ Ð·Ð°Ð¿ÑÐ¾ÑÑ Ð½Ð°ÑÐ°Ð»Ð¾ Ð²ÐµÐ»Ð¸ÐºÐ¾Ð¹ Ð¾ÑÐµÑÐµÑÑÐ²ÐµÐ½Ð½Ð¾Ð¹ Ð²Ð¾Ð¹Ð½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492375"/>
            <a:ext cx="5545137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501063" cy="1000125"/>
          </a:xfrm>
        </p:spPr>
        <p:txBody>
          <a:bodyPr/>
          <a:lstStyle/>
          <a:p>
            <a:pPr algn="l"/>
            <a:r>
              <a:rPr lang="ru-RU" sz="4800" b="1" u="sng" smtClean="0">
                <a:latin typeface="Gabriola" pitchFamily="82" charset="0"/>
              </a:rPr>
              <a:t>Сухов (Трапезников) Виктор Васильевич</a:t>
            </a:r>
            <a:endParaRPr lang="ru-RU" sz="4800" smtClean="0">
              <a:latin typeface="Gabriola" pitchFamily="82" charset="0"/>
            </a:endParaRPr>
          </a:p>
        </p:txBody>
      </p:sp>
      <p:pic>
        <p:nvPicPr>
          <p:cNvPr id="1741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857250"/>
            <a:ext cx="48577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2582862"/>
          </a:xfrm>
        </p:spPr>
        <p:txBody>
          <a:bodyPr/>
          <a:lstStyle/>
          <a:p>
            <a:r>
              <a:rPr lang="ru-RU" smtClean="0">
                <a:latin typeface="Gabriola" pitchFamily="82" charset="0"/>
              </a:rPr>
              <a:t>Родился </a:t>
            </a:r>
            <a:r>
              <a:rPr lang="ru-RU" b="1" smtClean="0">
                <a:latin typeface="Gabriola" pitchFamily="82" charset="0"/>
              </a:rPr>
              <a:t>18 августа 1918 года</a:t>
            </a:r>
            <a:r>
              <a:rPr lang="ru-RU" smtClean="0">
                <a:latin typeface="Gabriola" pitchFamily="82" charset="0"/>
              </a:rPr>
              <a:t> (в некоторых документах – 1916г.) в селе Енисейск Бийского района Алтайского края. </a:t>
            </a:r>
          </a:p>
        </p:txBody>
      </p:sp>
      <p:pic>
        <p:nvPicPr>
          <p:cNvPr id="18434" name="Рисунок 3" descr="ruslan0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786063"/>
            <a:ext cx="62960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C:\Users\123\Desktop\Ольга Сергеевна\красноармейская книжка стр.2.jpg"/>
          <p:cNvPicPr>
            <a:picLocks noChangeAspect="1" noChangeArrowheads="1"/>
          </p:cNvPicPr>
          <p:nvPr/>
        </p:nvPicPr>
        <p:blipFill>
          <a:blip r:embed="rId2"/>
          <a:srcRect l="14667" t="37679" r="13815" b="24448"/>
          <a:stretch>
            <a:fillRect/>
          </a:stretch>
        </p:blipFill>
        <p:spPr bwMode="auto">
          <a:xfrm>
            <a:off x="1403350" y="1125538"/>
            <a:ext cx="6786563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1184275" y="428625"/>
            <a:ext cx="734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Gabriola" pitchFamily="82" charset="0"/>
              </a:rPr>
              <a:t> </a:t>
            </a:r>
            <a:r>
              <a:rPr lang="ru-RU" sz="2000" b="1">
                <a:latin typeface="Gabriola" pitchFamily="82" charset="0"/>
              </a:rPr>
              <a:t>В декабре 1939 года был призван в ряды Советской армии.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4"/>
          <p:cNvSpPr>
            <a:spLocks noChangeArrowheads="1"/>
          </p:cNvSpPr>
          <p:nvPr/>
        </p:nvSpPr>
        <p:spPr bwMode="auto">
          <a:xfrm>
            <a:off x="214313" y="214313"/>
            <a:ext cx="857250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Gabriola" pitchFamily="82" charset="0"/>
              </a:rPr>
              <a:t>Во время Великой отечественной войны служил в 133, 347 истребительных авиационных полках, участвовал в Крымском, Северо –Кавказском фронтах, а также на Центральном и 1-м Белорусском фронтах.</a:t>
            </a:r>
            <a:r>
              <a:rPr lang="ru-RU" sz="2800" b="1">
                <a:latin typeface="Gabriola" pitchFamily="82" charset="0"/>
              </a:rPr>
              <a:t> </a:t>
            </a:r>
          </a:p>
        </p:txBody>
      </p:sp>
      <p:pic>
        <p:nvPicPr>
          <p:cNvPr id="20482" name="Рисунок 6" descr="б.п.3.png"/>
          <p:cNvPicPr>
            <a:picLocks noChangeAspect="1"/>
          </p:cNvPicPr>
          <p:nvPr/>
        </p:nvPicPr>
        <p:blipFill>
          <a:blip r:embed="rId2"/>
          <a:srcRect l="1563" t="9721" r="3125" b="5556"/>
          <a:stretch>
            <a:fillRect/>
          </a:stretch>
        </p:blipFill>
        <p:spPr bwMode="auto">
          <a:xfrm>
            <a:off x="285750" y="2357438"/>
            <a:ext cx="87153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User\Downloads\0000000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4327525" cy="638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Users\User\Downloads\0000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42875"/>
            <a:ext cx="447516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432</Words>
  <Application>Microsoft Office PowerPoint</Application>
  <PresentationFormat>Экран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«Люди героического прошлого» </vt:lpstr>
      <vt:lpstr>Презентация PowerPoint</vt:lpstr>
      <vt:lpstr>Презентация PowerPoint</vt:lpstr>
      <vt:lpstr>Презентация PowerPoint</vt:lpstr>
      <vt:lpstr>Сухов (Трапезников) Виктор Васильевич</vt:lpstr>
      <vt:lpstr>Родился 18 августа 1918 года (в некоторых документах – 1916г.) в селе Енисейск Бийского района Алтайского края.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Благодарности </vt:lpstr>
      <vt:lpstr>Презентация PowerPoint</vt:lpstr>
      <vt:lpstr>Медали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Сухов (Трапезников) Виктор Васильевич</dc:title>
  <dc:creator>User</dc:creator>
  <cp:lastModifiedBy>User</cp:lastModifiedBy>
  <cp:revision>90</cp:revision>
  <dcterms:created xsi:type="dcterms:W3CDTF">2018-03-20T05:35:59Z</dcterms:created>
  <dcterms:modified xsi:type="dcterms:W3CDTF">2024-04-26T06:06:07Z</dcterms:modified>
</cp:coreProperties>
</file>